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 id="2147483677" r:id="rId2"/>
    <p:sldMasterId id="2147483690" r:id="rId3"/>
    <p:sldMasterId id="2147483703" r:id="rId4"/>
  </p:sldMasterIdLst>
  <p:notesMasterIdLst>
    <p:notesMasterId r:id="rId32"/>
  </p:notesMasterIdLst>
  <p:sldIdLst>
    <p:sldId id="256" r:id="rId5"/>
    <p:sldId id="257" r:id="rId6"/>
    <p:sldId id="259" r:id="rId7"/>
    <p:sldId id="260" r:id="rId8"/>
    <p:sldId id="261" r:id="rId9"/>
    <p:sldId id="279" r:id="rId10"/>
    <p:sldId id="262" r:id="rId11"/>
    <p:sldId id="263" r:id="rId12"/>
    <p:sldId id="264" r:id="rId13"/>
    <p:sldId id="280" r:id="rId14"/>
    <p:sldId id="265" r:id="rId15"/>
    <p:sldId id="281" r:id="rId16"/>
    <p:sldId id="266" r:id="rId17"/>
    <p:sldId id="267" r:id="rId18"/>
    <p:sldId id="268" r:id="rId19"/>
    <p:sldId id="285" r:id="rId20"/>
    <p:sldId id="282" r:id="rId21"/>
    <p:sldId id="269" r:id="rId22"/>
    <p:sldId id="270" r:id="rId23"/>
    <p:sldId id="283" r:id="rId24"/>
    <p:sldId id="271" r:id="rId25"/>
    <p:sldId id="272" r:id="rId26"/>
    <p:sldId id="273" r:id="rId27"/>
    <p:sldId id="274" r:id="rId28"/>
    <p:sldId id="284" r:id="rId29"/>
    <p:sldId id="275" r:id="rId30"/>
    <p:sldId id="278"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74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5" name="Shape 1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Clr>
                <a:srgbClr val="000000"/>
              </a:buClr>
              <a:buSzPct val="1000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Clr>
                <a:srgbClr val="000000"/>
              </a:buClr>
              <a:buSzPct val="100000"/>
              <a:buFont typeface="Arial"/>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3.png"/><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3.png"/><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3.xml"/><Relationship Id="rId5" Type="http://schemas.openxmlformats.org/officeDocument/2006/relationships/image" Target="../media/image3.png"/><Relationship Id="rId4" Type="http://schemas.microsoft.com/office/2007/relationships/hdphoto" Target="../media/hdphoto1.wdp"/></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3.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Nokia - Connecting Peop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589" y="106328"/>
            <a:ext cx="1198712" cy="4409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6422" y="1502858"/>
            <a:ext cx="4935429" cy="4187676"/>
          </a:xfrm>
          <a:prstGeom prst="rect">
            <a:avLst/>
          </a:prstGeom>
          <a:solidFill>
            <a:srgbClr val="8CC54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7803" y="1928777"/>
            <a:ext cx="4348997" cy="1473450"/>
          </a:xfrm>
          <a:prstGeom prst="rect">
            <a:avLst/>
          </a:prstGeom>
        </p:spPr>
      </p:pic>
      <p:sp>
        <p:nvSpPr>
          <p:cNvPr id="5" name="Title 1"/>
          <p:cNvSpPr>
            <a:spLocks noGrp="1"/>
          </p:cNvSpPr>
          <p:nvPr>
            <p:ph type="ctrTitle" hasCustomPrompt="1"/>
          </p:nvPr>
        </p:nvSpPr>
        <p:spPr>
          <a:xfrm>
            <a:off x="527803" y="3678865"/>
            <a:ext cx="4714048" cy="712382"/>
          </a:xfrm>
        </p:spPr>
        <p:txBody>
          <a:bodyPr anchor="ctr" anchorCtr="0"/>
          <a:lstStyle>
            <a:lvl1pPr algn="l">
              <a:defRPr sz="2800" baseline="0">
                <a:solidFill>
                  <a:schemeClr val="bg1"/>
                </a:solidFill>
              </a:defRPr>
            </a:lvl1pPr>
          </a:lstStyle>
          <a:p>
            <a:r>
              <a:rPr lang="en-US" dirty="0"/>
              <a:t>Course name</a:t>
            </a:r>
          </a:p>
        </p:txBody>
      </p:sp>
      <p:sp>
        <p:nvSpPr>
          <p:cNvPr id="6" name="Title 1"/>
          <p:cNvSpPr txBox="1">
            <a:spLocks/>
          </p:cNvSpPr>
          <p:nvPr/>
        </p:nvSpPr>
        <p:spPr bwMode="auto">
          <a:xfrm>
            <a:off x="523886" y="5011108"/>
            <a:ext cx="4717965" cy="61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lnSpc>
                <a:spcPct val="90000"/>
              </a:lnSpc>
              <a:spcBef>
                <a:spcPct val="0"/>
              </a:spcBef>
              <a:spcAft>
                <a:spcPct val="0"/>
              </a:spcAft>
              <a:defRPr sz="6000" kern="1200" baseline="0">
                <a:solidFill>
                  <a:schemeClr val="bg1"/>
                </a:solidFill>
                <a:latin typeface="Segoe UI Light" panose="020B0502040204020203" pitchFamily="34" charset="0"/>
                <a:ea typeface="+mj-ea"/>
                <a:cs typeface="Segoe UI Light" panose="020B0502040204020203"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l"/>
            <a:r>
              <a:rPr lang="fr-FR" sz="2000" dirty="0" err="1"/>
              <a:t>Technology</a:t>
            </a:r>
            <a:r>
              <a:rPr lang="fr-FR" sz="2000" dirty="0"/>
              <a:t> </a:t>
            </a:r>
            <a:r>
              <a:rPr lang="fr-FR" sz="2000" baseline="0" dirty="0" err="1"/>
              <a:t>Oriented</a:t>
            </a:r>
            <a:r>
              <a:rPr lang="fr-FR" sz="2000" baseline="0" dirty="0"/>
              <a:t> Course</a:t>
            </a:r>
            <a:endParaRPr lang="en-US" sz="2000" dirty="0"/>
          </a:p>
        </p:txBody>
      </p:sp>
      <p:sp>
        <p:nvSpPr>
          <p:cNvPr id="7" name="Subtitle 2"/>
          <p:cNvSpPr>
            <a:spLocks noGrp="1"/>
          </p:cNvSpPr>
          <p:nvPr>
            <p:ph type="subTitle" idx="1" hasCustomPrompt="1"/>
          </p:nvPr>
        </p:nvSpPr>
        <p:spPr>
          <a:xfrm>
            <a:off x="523886" y="4455816"/>
            <a:ext cx="4717965" cy="49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p>
        </p:txBody>
      </p:sp>
    </p:spTree>
    <p:extLst>
      <p:ext uri="{BB962C8B-B14F-4D97-AF65-F5344CB8AC3E}">
        <p14:creationId xmlns:p14="http://schemas.microsoft.com/office/powerpoint/2010/main" val="288231256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838200" y="6542202"/>
            <a:ext cx="2743200" cy="179273"/>
          </a:xfrm>
          <a:prstGeom prst="rect">
            <a:avLst/>
          </a:prstGeom>
        </p:spPr>
        <p:txBody>
          <a:bodyPr/>
          <a:lstStyle>
            <a:lvl1pPr>
              <a:defRPr/>
            </a:lvl1pPr>
          </a:lstStyle>
          <a:p>
            <a:pPr>
              <a:defRPr/>
            </a:pPr>
            <a:fld id="{6E77A75F-FB30-4710-9869-B489172D46C5}" type="datetimeFigureOut">
              <a:rPr lang="en-US"/>
              <a:pPr>
                <a:defRPr/>
              </a:pPr>
              <a:t>4/1/2016</a:t>
            </a:fld>
            <a:endParaRPr lang="en-US"/>
          </a:p>
        </p:txBody>
      </p:sp>
      <p:sp>
        <p:nvSpPr>
          <p:cNvPr id="3" name="Footer Placeholder 4"/>
          <p:cNvSpPr>
            <a:spLocks noGrp="1"/>
          </p:cNvSpPr>
          <p:nvPr>
            <p:ph type="ftr" sz="quarter" idx="11"/>
          </p:nvPr>
        </p:nvSpPr>
        <p:spPr>
          <a:xfrm>
            <a:off x="4038600" y="6542202"/>
            <a:ext cx="4114800" cy="179273"/>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a:xfrm>
            <a:off x="8610600" y="6542202"/>
            <a:ext cx="2743200" cy="179273"/>
          </a:xfrm>
          <a:prstGeom prst="rect">
            <a:avLst/>
          </a:prstGeom>
        </p:spPr>
        <p:txBody>
          <a:bodyPr/>
          <a:lstStyle>
            <a:lvl1pPr>
              <a:defRPr/>
            </a:lvl1pPr>
          </a:lstStyle>
          <a:p>
            <a:pPr>
              <a:defRPr/>
            </a:pPr>
            <a:fld id="{84933520-7A52-484E-BFBD-AFAC9220AB40}" type="slidenum">
              <a:rPr lang="en-US"/>
              <a:pPr>
                <a:defRPr/>
              </a:pPr>
              <a:t>‹#›</a:t>
            </a:fld>
            <a:endParaRPr lang="en-US"/>
          </a:p>
        </p:txBody>
      </p:sp>
    </p:spTree>
    <p:extLst>
      <p:ext uri="{BB962C8B-B14F-4D97-AF65-F5344CB8AC3E}">
        <p14:creationId xmlns:p14="http://schemas.microsoft.com/office/powerpoint/2010/main" val="3722432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p:cNvSpPr>
            <a:spLocks noGrp="1"/>
          </p:cNvSpPr>
          <p:nvPr>
            <p:ph type="dt" sz="half" idx="10"/>
          </p:nvPr>
        </p:nvSpPr>
        <p:spPr>
          <a:xfrm>
            <a:off x="838200" y="6542202"/>
            <a:ext cx="2743200" cy="179273"/>
          </a:xfrm>
          <a:prstGeom prst="rect">
            <a:avLst/>
          </a:prstGeom>
        </p:spPr>
        <p:txBody>
          <a:bodyPr/>
          <a:lstStyle>
            <a:lvl1pPr>
              <a:defRPr/>
            </a:lvl1pPr>
          </a:lstStyle>
          <a:p>
            <a:pPr>
              <a:defRPr/>
            </a:pPr>
            <a:fld id="{24A7ED98-BF65-4219-A702-3CEB65FCBC97}" type="datetimeFigureOut">
              <a:rPr lang="en-US"/>
              <a:pPr>
                <a:defRPr/>
              </a:pPr>
              <a:t>4/1/2016</a:t>
            </a:fld>
            <a:endParaRPr lang="en-US"/>
          </a:p>
        </p:txBody>
      </p:sp>
      <p:sp>
        <p:nvSpPr>
          <p:cNvPr id="6" name="Footer Placeholder 4"/>
          <p:cNvSpPr>
            <a:spLocks noGrp="1"/>
          </p:cNvSpPr>
          <p:nvPr>
            <p:ph type="ftr" sz="quarter" idx="11"/>
          </p:nvPr>
        </p:nvSpPr>
        <p:spPr>
          <a:xfrm>
            <a:off x="4038600" y="6542202"/>
            <a:ext cx="4114800" cy="179273"/>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8610600" y="6542202"/>
            <a:ext cx="2743200" cy="179273"/>
          </a:xfrm>
          <a:prstGeom prst="rect">
            <a:avLst/>
          </a:prstGeom>
        </p:spPr>
        <p:txBody>
          <a:bodyPr/>
          <a:lstStyle>
            <a:lvl1pPr>
              <a:defRPr/>
            </a:lvl1pPr>
          </a:lstStyle>
          <a:p>
            <a:pPr>
              <a:defRPr/>
            </a:pPr>
            <a:fld id="{8069EF77-C37C-43FD-9AED-8A1284AD8B23}" type="slidenum">
              <a:rPr lang="en-US"/>
              <a:pPr>
                <a:defRPr/>
              </a:pPr>
              <a:t>‹#›</a:t>
            </a:fld>
            <a:endParaRPr lang="en-US"/>
          </a:p>
        </p:txBody>
      </p:sp>
    </p:spTree>
    <p:extLst>
      <p:ext uri="{BB962C8B-B14F-4D97-AF65-F5344CB8AC3E}">
        <p14:creationId xmlns:p14="http://schemas.microsoft.com/office/powerpoint/2010/main" val="5814677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p:cNvSpPr>
            <a:spLocks noGrp="1"/>
          </p:cNvSpPr>
          <p:nvPr>
            <p:ph type="dt" sz="half" idx="10"/>
          </p:nvPr>
        </p:nvSpPr>
        <p:spPr>
          <a:xfrm>
            <a:off x="838200" y="6542202"/>
            <a:ext cx="2743200" cy="179273"/>
          </a:xfrm>
          <a:prstGeom prst="rect">
            <a:avLst/>
          </a:prstGeom>
        </p:spPr>
        <p:txBody>
          <a:bodyPr/>
          <a:lstStyle>
            <a:lvl1pPr>
              <a:defRPr/>
            </a:lvl1pPr>
          </a:lstStyle>
          <a:p>
            <a:pPr>
              <a:defRPr/>
            </a:pPr>
            <a:fld id="{A09A2D49-05E1-4B07-ABF1-0706D4308DE0}" type="datetimeFigureOut">
              <a:rPr lang="en-US"/>
              <a:pPr>
                <a:defRPr/>
              </a:pPr>
              <a:t>4/1/2016</a:t>
            </a:fld>
            <a:endParaRPr lang="en-US"/>
          </a:p>
        </p:txBody>
      </p:sp>
      <p:sp>
        <p:nvSpPr>
          <p:cNvPr id="6" name="Footer Placeholder 4"/>
          <p:cNvSpPr>
            <a:spLocks noGrp="1"/>
          </p:cNvSpPr>
          <p:nvPr>
            <p:ph type="ftr" sz="quarter" idx="11"/>
          </p:nvPr>
        </p:nvSpPr>
        <p:spPr>
          <a:xfrm>
            <a:off x="4038600" y="6542202"/>
            <a:ext cx="4114800" cy="179273"/>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8610600" y="6542202"/>
            <a:ext cx="2743200" cy="179273"/>
          </a:xfrm>
          <a:prstGeom prst="rect">
            <a:avLst/>
          </a:prstGeom>
        </p:spPr>
        <p:txBody>
          <a:bodyPr/>
          <a:lstStyle>
            <a:lvl1pPr>
              <a:defRPr/>
            </a:lvl1pPr>
          </a:lstStyle>
          <a:p>
            <a:pPr>
              <a:defRPr/>
            </a:pPr>
            <a:fld id="{F8CEDEEC-C314-4E1F-8A03-BB2B19611930}" type="slidenum">
              <a:rPr lang="en-US"/>
              <a:pPr>
                <a:defRPr/>
              </a:pPr>
              <a:t>‹#›</a:t>
            </a:fld>
            <a:endParaRPr lang="en-US"/>
          </a:p>
        </p:txBody>
      </p:sp>
    </p:spTree>
    <p:extLst>
      <p:ext uri="{BB962C8B-B14F-4D97-AF65-F5344CB8AC3E}">
        <p14:creationId xmlns:p14="http://schemas.microsoft.com/office/powerpoint/2010/main" val="235846448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030819" y="1648047"/>
            <a:ext cx="7974418" cy="3732027"/>
          </a:xfrm>
          <a:prstGeom prst="rect">
            <a:avLst/>
          </a:prstGeom>
          <a:solidFill>
            <a:srgbClr val="8CC54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8656" y="2379285"/>
            <a:ext cx="6698744" cy="2269549"/>
          </a:xfrm>
          <a:prstGeom prst="rect">
            <a:avLst/>
          </a:prstGeom>
        </p:spPr>
      </p:pic>
      <p:pic>
        <p:nvPicPr>
          <p:cNvPr id="5" name="Picture 2" descr="Nokia - Connecting Peop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6589" y="106328"/>
            <a:ext cx="1198712" cy="44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90817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23" name="Shape 23"/>
          <p:cNvSpPr txBox="1">
            <a:spLocks noGrp="1"/>
          </p:cNvSpPr>
          <p:nvPr>
            <p:ph type="body" idx="1"/>
          </p:nvPr>
        </p:nvSpPr>
        <p:spPr>
          <a:xfrm>
            <a:off x="1139931" y="1579562"/>
            <a:ext cx="10442399" cy="4988100"/>
          </a:xfrm>
          <a:prstGeom prst="rect">
            <a:avLst/>
          </a:prstGeom>
          <a:noFill/>
          <a:ln>
            <a:noFill/>
          </a:ln>
        </p:spPr>
        <p:txBody>
          <a:bodyPr lIns="91425" tIns="91425" rIns="91425" bIns="91425" anchor="t" anchorCtr="0"/>
          <a:lstStyle>
            <a:lvl1pPr lvl="0" rtl="0">
              <a:spcBef>
                <a:spcPts val="0"/>
              </a:spcBef>
              <a:defRPr>
                <a:solidFill>
                  <a:schemeClr val="lt2"/>
                </a:solidFill>
              </a:defRPr>
            </a:lvl1pPr>
            <a:lvl2pPr lvl="1" rtl="0">
              <a:spcBef>
                <a:spcPts val="0"/>
              </a:spcBef>
              <a:defRPr>
                <a:solidFill>
                  <a:schemeClr val="lt2"/>
                </a:solidFill>
              </a:defRPr>
            </a:lvl2pPr>
            <a:lvl3pPr lvl="2" rtl="0">
              <a:spcBef>
                <a:spcPts val="0"/>
              </a:spcBef>
              <a:defRPr>
                <a:solidFill>
                  <a:schemeClr val="lt2"/>
                </a:solidFill>
              </a:defRPr>
            </a:lvl3pPr>
            <a:lvl4pPr lvl="3" rtl="0">
              <a:spcBef>
                <a:spcPts val="0"/>
              </a:spcBef>
              <a:defRPr>
                <a:solidFill>
                  <a:schemeClr val="lt2"/>
                </a:solidFill>
              </a:defRPr>
            </a:lvl4pPr>
            <a:lvl5pPr lvl="4" rtl="0">
              <a:spcBef>
                <a:spcPts val="0"/>
              </a:spcBef>
              <a:defRPr sz="1800">
                <a:solidFill>
                  <a:schemeClr val="lt2"/>
                </a:solidFill>
              </a:defRPr>
            </a:lvl5pPr>
            <a:lvl6pPr lvl="5" rtl="0">
              <a:spcBef>
                <a:spcPts val="0"/>
              </a:spcBef>
              <a:defRPr sz="1800">
                <a:solidFill>
                  <a:schemeClr val="lt2"/>
                </a:solidFill>
              </a:defRPr>
            </a:lvl6pPr>
            <a:lvl7pPr lvl="6" rtl="0">
              <a:spcBef>
                <a:spcPts val="0"/>
              </a:spcBef>
              <a:defRPr sz="1800">
                <a:solidFill>
                  <a:schemeClr val="lt2"/>
                </a:solidFill>
              </a:defRPr>
            </a:lvl7pPr>
            <a:lvl8pPr lvl="7" rtl="0">
              <a:spcBef>
                <a:spcPts val="0"/>
              </a:spcBef>
              <a:defRPr sz="1800">
                <a:solidFill>
                  <a:schemeClr val="lt2"/>
                </a:solidFill>
              </a:defRPr>
            </a:lvl8pPr>
            <a:lvl9pPr lvl="8" rtl="0">
              <a:spcBef>
                <a:spcPts val="0"/>
              </a:spcBef>
              <a:defRPr sz="1800">
                <a:solidFill>
                  <a:schemeClr val="lt2"/>
                </a:solidFill>
              </a:defRPr>
            </a:lvl9pPr>
          </a:lstStyle>
          <a:p>
            <a:endParaRPr/>
          </a:p>
        </p:txBody>
      </p:sp>
      <p:sp>
        <p:nvSpPr>
          <p:cNvPr id="24" name="Shape 24"/>
          <p:cNvSpPr txBox="1">
            <a:spLocks noGrp="1"/>
          </p:cNvSpPr>
          <p:nvPr>
            <p:ph type="title"/>
          </p:nvPr>
        </p:nvSpPr>
        <p:spPr>
          <a:xfrm>
            <a:off x="1139931" y="216537"/>
            <a:ext cx="10442399" cy="1143000"/>
          </a:xfrm>
          <a:prstGeom prst="rect">
            <a:avLst/>
          </a:prstGeom>
          <a:noFill/>
          <a:ln>
            <a:noFill/>
          </a:ln>
        </p:spPr>
        <p:txBody>
          <a:bodyPr lIns="91425" tIns="91425" rIns="91425" bIns="91425" anchor="b" anchorCtr="0"/>
          <a:lstStyle>
            <a:lvl1pPr lvl="0" algn="l" rtl="0">
              <a:spcBef>
                <a:spcPts val="0"/>
              </a:spcBef>
              <a:buSzPct val="100000"/>
              <a:buFont typeface="Arial"/>
              <a:buNone/>
              <a:defRPr sz="3600" b="1">
                <a:solidFill>
                  <a:schemeClr val="accent1"/>
                </a:solidFill>
                <a:latin typeface="Arial"/>
                <a:ea typeface="Arial"/>
                <a:cs typeface="Arial"/>
                <a:sym typeface="Arial"/>
              </a:defRPr>
            </a:lvl1pPr>
            <a:lvl2pPr lvl="1" algn="l" rtl="0">
              <a:spcBef>
                <a:spcPts val="0"/>
              </a:spcBef>
              <a:buSzPct val="100000"/>
              <a:buFont typeface="Arial"/>
              <a:buNone/>
              <a:defRPr sz="3600" b="1">
                <a:solidFill>
                  <a:schemeClr val="accent1"/>
                </a:solidFill>
                <a:latin typeface="Arial"/>
                <a:ea typeface="Arial"/>
                <a:cs typeface="Arial"/>
                <a:sym typeface="Arial"/>
              </a:defRPr>
            </a:lvl2pPr>
            <a:lvl3pPr lvl="2" algn="l" rtl="0">
              <a:spcBef>
                <a:spcPts val="0"/>
              </a:spcBef>
              <a:buSzPct val="100000"/>
              <a:buFont typeface="Arial"/>
              <a:buNone/>
              <a:defRPr sz="3600" b="1">
                <a:solidFill>
                  <a:schemeClr val="accent1"/>
                </a:solidFill>
                <a:latin typeface="Arial"/>
                <a:ea typeface="Arial"/>
                <a:cs typeface="Arial"/>
                <a:sym typeface="Arial"/>
              </a:defRPr>
            </a:lvl3pPr>
            <a:lvl4pPr lvl="3" algn="l" rtl="0">
              <a:spcBef>
                <a:spcPts val="0"/>
              </a:spcBef>
              <a:buSzPct val="100000"/>
              <a:buFont typeface="Arial"/>
              <a:buNone/>
              <a:defRPr sz="3600" b="1">
                <a:solidFill>
                  <a:schemeClr val="accent1"/>
                </a:solidFill>
                <a:latin typeface="Arial"/>
                <a:ea typeface="Arial"/>
                <a:cs typeface="Arial"/>
                <a:sym typeface="Arial"/>
              </a:defRPr>
            </a:lvl4pPr>
            <a:lvl5pPr lvl="4" algn="l" rtl="0">
              <a:spcBef>
                <a:spcPts val="0"/>
              </a:spcBef>
              <a:buSzPct val="100000"/>
              <a:buFont typeface="Arial"/>
              <a:buNone/>
              <a:defRPr sz="3600" b="1">
                <a:solidFill>
                  <a:schemeClr val="accent1"/>
                </a:solidFill>
                <a:latin typeface="Arial"/>
                <a:ea typeface="Arial"/>
                <a:cs typeface="Arial"/>
                <a:sym typeface="Arial"/>
              </a:defRPr>
            </a:lvl5pPr>
            <a:lvl6pPr lvl="5" algn="l" rtl="0">
              <a:spcBef>
                <a:spcPts val="0"/>
              </a:spcBef>
              <a:buSzPct val="100000"/>
              <a:buFont typeface="Arial"/>
              <a:buNone/>
              <a:defRPr sz="3600" b="1">
                <a:solidFill>
                  <a:schemeClr val="accent1"/>
                </a:solidFill>
                <a:latin typeface="Arial"/>
                <a:ea typeface="Arial"/>
                <a:cs typeface="Arial"/>
                <a:sym typeface="Arial"/>
              </a:defRPr>
            </a:lvl6pPr>
            <a:lvl7pPr lvl="6" algn="l" rtl="0">
              <a:spcBef>
                <a:spcPts val="0"/>
              </a:spcBef>
              <a:buSzPct val="100000"/>
              <a:buFont typeface="Arial"/>
              <a:buNone/>
              <a:defRPr sz="3600" b="1">
                <a:solidFill>
                  <a:schemeClr val="accent1"/>
                </a:solidFill>
                <a:latin typeface="Arial"/>
                <a:ea typeface="Arial"/>
                <a:cs typeface="Arial"/>
                <a:sym typeface="Arial"/>
              </a:defRPr>
            </a:lvl7pPr>
            <a:lvl8pPr lvl="7" algn="l" rtl="0">
              <a:spcBef>
                <a:spcPts val="0"/>
              </a:spcBef>
              <a:buSzPct val="100000"/>
              <a:buFont typeface="Arial"/>
              <a:buNone/>
              <a:defRPr sz="3600" b="1">
                <a:solidFill>
                  <a:schemeClr val="accent1"/>
                </a:solidFill>
                <a:latin typeface="Arial"/>
                <a:ea typeface="Arial"/>
                <a:cs typeface="Arial"/>
                <a:sym typeface="Arial"/>
              </a:defRPr>
            </a:lvl8pPr>
            <a:lvl9pPr lvl="8" algn="l" rtl="0">
              <a:spcBef>
                <a:spcPts val="0"/>
              </a:spcBef>
              <a:buSzPct val="100000"/>
              <a:buFont typeface="Arial"/>
              <a:buNone/>
              <a:defRPr sz="3600" b="1">
                <a:solidFill>
                  <a:schemeClr val="accent1"/>
                </a:solidFill>
                <a:latin typeface="Arial"/>
                <a:ea typeface="Arial"/>
                <a:cs typeface="Arial"/>
                <a:sym typeface="Arial"/>
              </a:defRPr>
            </a:lvl9pPr>
          </a:lstStyle>
          <a:p>
            <a:endParaRPr/>
          </a:p>
        </p:txBody>
      </p:sp>
    </p:spTree>
    <p:extLst>
      <p:ext uri="{BB962C8B-B14F-4D97-AF65-F5344CB8AC3E}">
        <p14:creationId xmlns:p14="http://schemas.microsoft.com/office/powerpoint/2010/main" val="2304024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306422" y="1502858"/>
            <a:ext cx="4935429" cy="4187676"/>
          </a:xfrm>
          <a:prstGeom prst="rect">
            <a:avLst/>
          </a:prstGeom>
          <a:solidFill>
            <a:srgbClr val="FC5A1C">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7803" y="1928777"/>
            <a:ext cx="4348997" cy="1473450"/>
          </a:xfrm>
          <a:prstGeom prst="rect">
            <a:avLst/>
          </a:prstGeom>
        </p:spPr>
      </p:pic>
      <p:sp>
        <p:nvSpPr>
          <p:cNvPr id="7" name="Title 1"/>
          <p:cNvSpPr>
            <a:spLocks noGrp="1"/>
          </p:cNvSpPr>
          <p:nvPr>
            <p:ph type="ctrTitle" hasCustomPrompt="1"/>
          </p:nvPr>
        </p:nvSpPr>
        <p:spPr>
          <a:xfrm>
            <a:off x="527803" y="3678865"/>
            <a:ext cx="4714048" cy="712382"/>
          </a:xfrm>
        </p:spPr>
        <p:txBody>
          <a:bodyPr anchor="ctr" anchorCtr="0"/>
          <a:lstStyle>
            <a:lvl1pPr algn="l">
              <a:defRPr sz="2800" baseline="0">
                <a:solidFill>
                  <a:schemeClr val="bg1"/>
                </a:solidFill>
              </a:defRPr>
            </a:lvl1pPr>
          </a:lstStyle>
          <a:p>
            <a:r>
              <a:rPr lang="en-US" dirty="0"/>
              <a:t>Course name</a:t>
            </a:r>
          </a:p>
        </p:txBody>
      </p:sp>
      <p:sp>
        <p:nvSpPr>
          <p:cNvPr id="10" name="Title 1"/>
          <p:cNvSpPr txBox="1">
            <a:spLocks/>
          </p:cNvSpPr>
          <p:nvPr userDrawn="1"/>
        </p:nvSpPr>
        <p:spPr bwMode="auto">
          <a:xfrm>
            <a:off x="523886" y="5011108"/>
            <a:ext cx="4717965" cy="61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lnSpc>
                <a:spcPct val="90000"/>
              </a:lnSpc>
              <a:spcBef>
                <a:spcPct val="0"/>
              </a:spcBef>
              <a:spcAft>
                <a:spcPct val="0"/>
              </a:spcAft>
              <a:defRPr sz="6000" kern="1200" baseline="0">
                <a:solidFill>
                  <a:schemeClr val="bg1"/>
                </a:solidFill>
                <a:latin typeface="Segoe UI Light" panose="020B0502040204020203" pitchFamily="34" charset="0"/>
                <a:ea typeface="+mj-ea"/>
                <a:cs typeface="Segoe UI Light" panose="020B0502040204020203"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l"/>
            <a:r>
              <a:rPr lang="fr-FR" sz="2000" dirty="0"/>
              <a:t>Soft</a:t>
            </a:r>
            <a:r>
              <a:rPr lang="fr-FR" sz="2000" baseline="0" dirty="0"/>
              <a:t> </a:t>
            </a:r>
            <a:r>
              <a:rPr lang="fr-FR" sz="2000" baseline="0" dirty="0" err="1"/>
              <a:t>Skills</a:t>
            </a:r>
            <a:r>
              <a:rPr lang="fr-FR" sz="2000" baseline="0" dirty="0"/>
              <a:t> Course</a:t>
            </a:r>
            <a:endParaRPr lang="en-US" sz="2000" dirty="0"/>
          </a:p>
        </p:txBody>
      </p:sp>
      <p:sp>
        <p:nvSpPr>
          <p:cNvPr id="11" name="Subtitle 2"/>
          <p:cNvSpPr>
            <a:spLocks noGrp="1"/>
          </p:cNvSpPr>
          <p:nvPr>
            <p:ph type="subTitle" idx="1" hasCustomPrompt="1"/>
          </p:nvPr>
        </p:nvSpPr>
        <p:spPr>
          <a:xfrm>
            <a:off x="523886" y="4455816"/>
            <a:ext cx="4717965" cy="49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p>
        </p:txBody>
      </p:sp>
      <p:pic>
        <p:nvPicPr>
          <p:cNvPr id="12" name="Picture 2" descr="Nokia - Connecting People"/>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56589" y="106328"/>
            <a:ext cx="1198712" cy="44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5356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321981" y="1696521"/>
            <a:ext cx="9144000" cy="2387600"/>
          </a:xfrm>
        </p:spPr>
        <p:txBody>
          <a:bodyPr anchor="ctr" anchorCtr="0"/>
          <a:lstStyle>
            <a:lvl1pPr algn="ctr">
              <a:defRPr sz="6000" baseline="0">
                <a:solidFill>
                  <a:schemeClr val="bg1"/>
                </a:solidFill>
              </a:defRPr>
            </a:lvl1pPr>
          </a:lstStyle>
          <a:p>
            <a:r>
              <a:rPr lang="en-US" dirty="0"/>
              <a:t>Module/Section name</a:t>
            </a:r>
          </a:p>
        </p:txBody>
      </p:sp>
      <p:sp>
        <p:nvSpPr>
          <p:cNvPr id="7" name="Subtitle 2"/>
          <p:cNvSpPr>
            <a:spLocks noGrp="1"/>
          </p:cNvSpPr>
          <p:nvPr>
            <p:ph type="subTitle" idx="1"/>
          </p:nvPr>
        </p:nvSpPr>
        <p:spPr>
          <a:xfrm>
            <a:off x="1321981" y="4176196"/>
            <a:ext cx="9144000" cy="1342102"/>
          </a:xfrm>
        </p:spPr>
        <p:txBody>
          <a:bodyPr anchor="ctr" anchorCtr="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12292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86980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6746938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9096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321981" y="1696521"/>
            <a:ext cx="9144000" cy="2387600"/>
          </a:xfrm>
        </p:spPr>
        <p:txBody>
          <a:bodyPr anchor="ctr" anchorCtr="0"/>
          <a:lstStyle>
            <a:lvl1pPr algn="ctr">
              <a:defRPr sz="6000" baseline="0">
                <a:solidFill>
                  <a:schemeClr val="bg1"/>
                </a:solidFill>
              </a:defRPr>
            </a:lvl1pPr>
          </a:lstStyle>
          <a:p>
            <a:r>
              <a:rPr lang="en-US" dirty="0"/>
              <a:t>Module/Section name</a:t>
            </a:r>
          </a:p>
        </p:txBody>
      </p:sp>
      <p:sp>
        <p:nvSpPr>
          <p:cNvPr id="9" name="Subtitle 2"/>
          <p:cNvSpPr>
            <a:spLocks noGrp="1"/>
          </p:cNvSpPr>
          <p:nvPr>
            <p:ph type="subTitle" idx="1"/>
          </p:nvPr>
        </p:nvSpPr>
        <p:spPr>
          <a:xfrm>
            <a:off x="1321981" y="4176196"/>
            <a:ext cx="9144000" cy="1342102"/>
          </a:xfrm>
        </p:spPr>
        <p:txBody>
          <a:bodyPr anchor="ctr" anchorCtr="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5233473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05443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584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a:xfrm>
            <a:off x="838200" y="6542202"/>
            <a:ext cx="2743200" cy="179273"/>
          </a:xfrm>
          <a:prstGeom prst="rect">
            <a:avLst/>
          </a:prstGeom>
        </p:spPr>
        <p:txBody>
          <a:bodyPr/>
          <a:lstStyle>
            <a:lvl1pPr>
              <a:defRPr/>
            </a:lvl1pPr>
          </a:lstStyle>
          <a:p>
            <a:pPr>
              <a:defRPr/>
            </a:pPr>
            <a:fld id="{8C64A631-16D6-43B4-B2B8-D2745A41FD18}" type="datetimeFigureOut">
              <a:rPr lang="en-US">
                <a:solidFill>
                  <a:prstClr val="black">
                    <a:tint val="75000"/>
                  </a:prstClr>
                </a:solidFill>
              </a:rPr>
              <a:pPr>
                <a:defRPr/>
              </a:pPr>
              <a:t>4/1/2016</a:t>
            </a:fld>
            <a:endParaRPr lang="en-US">
              <a:solidFill>
                <a:prstClr val="black">
                  <a:tint val="75000"/>
                </a:prstClr>
              </a:solidFill>
            </a:endParaRPr>
          </a:p>
        </p:txBody>
      </p:sp>
      <p:sp>
        <p:nvSpPr>
          <p:cNvPr id="4" name="Footer Placeholder 4"/>
          <p:cNvSpPr>
            <a:spLocks noGrp="1"/>
          </p:cNvSpPr>
          <p:nvPr>
            <p:ph type="ftr" sz="quarter" idx="11"/>
          </p:nvPr>
        </p:nvSpPr>
        <p:spPr>
          <a:xfrm>
            <a:off x="4038600" y="6542202"/>
            <a:ext cx="4114800" cy="179273"/>
          </a:xfrm>
          <a:prstGeom prst="rect">
            <a:avLst/>
          </a:prstGeom>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a:xfrm>
            <a:off x="8610600" y="6542202"/>
            <a:ext cx="2743200" cy="179273"/>
          </a:xfrm>
          <a:prstGeom prst="rect">
            <a:avLst/>
          </a:prstGeom>
        </p:spPr>
        <p:txBody>
          <a:bodyPr/>
          <a:lstStyle>
            <a:lvl1pPr>
              <a:defRPr/>
            </a:lvl1pPr>
          </a:lstStyle>
          <a:p>
            <a:pPr>
              <a:defRPr/>
            </a:pPr>
            <a:fld id="{4815E68E-E3E4-4B3B-9DD9-8BEA9652893A}"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8175726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838200" y="6542202"/>
            <a:ext cx="2743200" cy="179273"/>
          </a:xfrm>
          <a:prstGeom prst="rect">
            <a:avLst/>
          </a:prstGeom>
        </p:spPr>
        <p:txBody>
          <a:bodyPr/>
          <a:lstStyle>
            <a:lvl1pPr>
              <a:defRPr/>
            </a:lvl1pPr>
          </a:lstStyle>
          <a:p>
            <a:pPr>
              <a:defRPr/>
            </a:pPr>
            <a:fld id="{6E77A75F-FB30-4710-9869-B489172D46C5}" type="datetimeFigureOut">
              <a:rPr lang="en-US">
                <a:solidFill>
                  <a:prstClr val="black">
                    <a:tint val="75000"/>
                  </a:prstClr>
                </a:solidFill>
              </a:rPr>
              <a:pPr>
                <a:defRPr/>
              </a:pPr>
              <a:t>4/1/2016</a:t>
            </a:fld>
            <a:endParaRPr lang="en-US">
              <a:solidFill>
                <a:prstClr val="black">
                  <a:tint val="75000"/>
                </a:prstClr>
              </a:solidFill>
            </a:endParaRPr>
          </a:p>
        </p:txBody>
      </p:sp>
      <p:sp>
        <p:nvSpPr>
          <p:cNvPr id="3" name="Footer Placeholder 4"/>
          <p:cNvSpPr>
            <a:spLocks noGrp="1"/>
          </p:cNvSpPr>
          <p:nvPr>
            <p:ph type="ftr" sz="quarter" idx="11"/>
          </p:nvPr>
        </p:nvSpPr>
        <p:spPr>
          <a:xfrm>
            <a:off x="4038600" y="6542202"/>
            <a:ext cx="4114800" cy="179273"/>
          </a:xfrm>
          <a:prstGeom prst="rect">
            <a:avLst/>
          </a:prstGeom>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a:xfrm>
            <a:off x="8610600" y="6542202"/>
            <a:ext cx="2743200" cy="179273"/>
          </a:xfrm>
          <a:prstGeom prst="rect">
            <a:avLst/>
          </a:prstGeom>
        </p:spPr>
        <p:txBody>
          <a:bodyPr/>
          <a:lstStyle>
            <a:lvl1pPr>
              <a:defRPr/>
            </a:lvl1pPr>
          </a:lstStyle>
          <a:p>
            <a:pPr>
              <a:defRPr/>
            </a:pPr>
            <a:fld id="{84933520-7A52-484E-BFBD-AFAC9220AB4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269730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p:cNvSpPr>
            <a:spLocks noGrp="1"/>
          </p:cNvSpPr>
          <p:nvPr>
            <p:ph type="dt" sz="half" idx="10"/>
          </p:nvPr>
        </p:nvSpPr>
        <p:spPr>
          <a:xfrm>
            <a:off x="838200" y="6542202"/>
            <a:ext cx="2743200" cy="179273"/>
          </a:xfrm>
          <a:prstGeom prst="rect">
            <a:avLst/>
          </a:prstGeom>
        </p:spPr>
        <p:txBody>
          <a:bodyPr/>
          <a:lstStyle>
            <a:lvl1pPr>
              <a:defRPr/>
            </a:lvl1pPr>
          </a:lstStyle>
          <a:p>
            <a:pPr>
              <a:defRPr/>
            </a:pPr>
            <a:fld id="{24A7ED98-BF65-4219-A702-3CEB65FCBC97}" type="datetimeFigureOut">
              <a:rPr lang="en-US">
                <a:solidFill>
                  <a:prstClr val="black">
                    <a:tint val="75000"/>
                  </a:prstClr>
                </a:solidFill>
              </a:rPr>
              <a:pPr>
                <a:defRPr/>
              </a:pPr>
              <a:t>4/1/2016</a:t>
            </a:fld>
            <a:endParaRPr lang="en-US">
              <a:solidFill>
                <a:prstClr val="black">
                  <a:tint val="75000"/>
                </a:prstClr>
              </a:solidFill>
            </a:endParaRPr>
          </a:p>
        </p:txBody>
      </p:sp>
      <p:sp>
        <p:nvSpPr>
          <p:cNvPr id="6" name="Footer Placeholder 4"/>
          <p:cNvSpPr>
            <a:spLocks noGrp="1"/>
          </p:cNvSpPr>
          <p:nvPr>
            <p:ph type="ftr" sz="quarter" idx="11"/>
          </p:nvPr>
        </p:nvSpPr>
        <p:spPr>
          <a:xfrm>
            <a:off x="4038600" y="6542202"/>
            <a:ext cx="4114800" cy="179273"/>
          </a:xfrm>
          <a:prstGeom prst="rect">
            <a:avLst/>
          </a:prstGeom>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a:xfrm>
            <a:off x="8610600" y="6542202"/>
            <a:ext cx="2743200" cy="179273"/>
          </a:xfrm>
          <a:prstGeom prst="rect">
            <a:avLst/>
          </a:prstGeom>
        </p:spPr>
        <p:txBody>
          <a:bodyPr/>
          <a:lstStyle>
            <a:lvl1pPr>
              <a:defRPr/>
            </a:lvl1pPr>
          </a:lstStyle>
          <a:p>
            <a:pPr>
              <a:defRPr/>
            </a:pPr>
            <a:fld id="{8069EF77-C37C-43FD-9AED-8A1284AD8B2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19782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p:cNvSpPr>
            <a:spLocks noGrp="1"/>
          </p:cNvSpPr>
          <p:nvPr>
            <p:ph type="dt" sz="half" idx="10"/>
          </p:nvPr>
        </p:nvSpPr>
        <p:spPr>
          <a:xfrm>
            <a:off x="838200" y="6542202"/>
            <a:ext cx="2743200" cy="179273"/>
          </a:xfrm>
          <a:prstGeom prst="rect">
            <a:avLst/>
          </a:prstGeom>
        </p:spPr>
        <p:txBody>
          <a:bodyPr/>
          <a:lstStyle>
            <a:lvl1pPr>
              <a:defRPr/>
            </a:lvl1pPr>
          </a:lstStyle>
          <a:p>
            <a:pPr>
              <a:defRPr/>
            </a:pPr>
            <a:fld id="{A09A2D49-05E1-4B07-ABF1-0706D4308DE0}" type="datetimeFigureOut">
              <a:rPr lang="en-US">
                <a:solidFill>
                  <a:prstClr val="black">
                    <a:tint val="75000"/>
                  </a:prstClr>
                </a:solidFill>
              </a:rPr>
              <a:pPr>
                <a:defRPr/>
              </a:pPr>
              <a:t>4/1/2016</a:t>
            </a:fld>
            <a:endParaRPr lang="en-US">
              <a:solidFill>
                <a:prstClr val="black">
                  <a:tint val="75000"/>
                </a:prstClr>
              </a:solidFill>
            </a:endParaRPr>
          </a:p>
        </p:txBody>
      </p:sp>
      <p:sp>
        <p:nvSpPr>
          <p:cNvPr id="6" name="Footer Placeholder 4"/>
          <p:cNvSpPr>
            <a:spLocks noGrp="1"/>
          </p:cNvSpPr>
          <p:nvPr>
            <p:ph type="ftr" sz="quarter" idx="11"/>
          </p:nvPr>
        </p:nvSpPr>
        <p:spPr>
          <a:xfrm>
            <a:off x="4038600" y="6542202"/>
            <a:ext cx="4114800" cy="179273"/>
          </a:xfrm>
          <a:prstGeom prst="rect">
            <a:avLst/>
          </a:prstGeom>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a:xfrm>
            <a:off x="8610600" y="6542202"/>
            <a:ext cx="2743200" cy="179273"/>
          </a:xfrm>
          <a:prstGeom prst="rect">
            <a:avLst/>
          </a:prstGeom>
        </p:spPr>
        <p:txBody>
          <a:bodyPr/>
          <a:lstStyle>
            <a:lvl1pPr>
              <a:defRPr/>
            </a:lvl1pPr>
          </a:lstStyle>
          <a:p>
            <a:pPr>
              <a:defRPr/>
            </a:pPr>
            <a:fld id="{F8CEDEEC-C314-4E1F-8A03-BB2B1961193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060889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2030819" y="1648047"/>
            <a:ext cx="7974418" cy="3732027"/>
          </a:xfrm>
          <a:prstGeom prst="rect">
            <a:avLst/>
          </a:prstGeom>
          <a:solidFill>
            <a:srgbClr val="FC5A1C">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8656" y="2379285"/>
            <a:ext cx="6698744" cy="2269549"/>
          </a:xfrm>
          <a:prstGeom prst="rect">
            <a:avLst/>
          </a:prstGeom>
        </p:spPr>
      </p:pic>
      <p:pic>
        <p:nvPicPr>
          <p:cNvPr id="5" name="Picture 2" descr="Nokia - Connecting People"/>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56589" y="106328"/>
            <a:ext cx="1198712" cy="44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7438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Nokia - Connecting People"/>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656589" y="106328"/>
            <a:ext cx="1198712" cy="4409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a:xfrm>
            <a:off x="306422" y="1502858"/>
            <a:ext cx="4935429" cy="4187676"/>
          </a:xfrm>
          <a:prstGeom prst="rect">
            <a:avLst/>
          </a:prstGeom>
          <a:solidFill>
            <a:srgbClr val="009AD0">
              <a:alpha val="9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7803" y="1928777"/>
            <a:ext cx="4348997" cy="1473450"/>
          </a:xfrm>
          <a:prstGeom prst="rect">
            <a:avLst/>
          </a:prstGeom>
        </p:spPr>
      </p:pic>
      <p:sp>
        <p:nvSpPr>
          <p:cNvPr id="7" name="Title 1"/>
          <p:cNvSpPr>
            <a:spLocks noGrp="1"/>
          </p:cNvSpPr>
          <p:nvPr>
            <p:ph type="ctrTitle" hasCustomPrompt="1"/>
          </p:nvPr>
        </p:nvSpPr>
        <p:spPr>
          <a:xfrm>
            <a:off x="527803" y="3678865"/>
            <a:ext cx="4714048" cy="712382"/>
          </a:xfrm>
        </p:spPr>
        <p:txBody>
          <a:bodyPr anchor="ctr" anchorCtr="0"/>
          <a:lstStyle>
            <a:lvl1pPr algn="l">
              <a:defRPr sz="2800" baseline="0">
                <a:solidFill>
                  <a:schemeClr val="bg1"/>
                </a:solidFill>
              </a:defRPr>
            </a:lvl1pPr>
          </a:lstStyle>
          <a:p>
            <a:r>
              <a:rPr lang="en-US" dirty="0"/>
              <a:t>Course name</a:t>
            </a:r>
          </a:p>
        </p:txBody>
      </p:sp>
      <p:sp>
        <p:nvSpPr>
          <p:cNvPr id="8" name="Title 1"/>
          <p:cNvSpPr txBox="1">
            <a:spLocks/>
          </p:cNvSpPr>
          <p:nvPr userDrawn="1"/>
        </p:nvSpPr>
        <p:spPr bwMode="auto">
          <a:xfrm>
            <a:off x="523886" y="5011108"/>
            <a:ext cx="4717965" cy="61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lnSpc>
                <a:spcPct val="90000"/>
              </a:lnSpc>
              <a:spcBef>
                <a:spcPct val="0"/>
              </a:spcBef>
              <a:spcAft>
                <a:spcPct val="0"/>
              </a:spcAft>
              <a:defRPr sz="6000" kern="1200" baseline="0">
                <a:solidFill>
                  <a:schemeClr val="bg1"/>
                </a:solidFill>
                <a:latin typeface="Segoe UI Light" panose="020B0502040204020203" pitchFamily="34" charset="0"/>
                <a:ea typeface="+mj-ea"/>
                <a:cs typeface="Segoe UI Light" panose="020B0502040204020203"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l"/>
            <a:r>
              <a:rPr lang="fr-FR" sz="2000" dirty="0"/>
              <a:t>SME &amp; </a:t>
            </a:r>
            <a:r>
              <a:rPr lang="fr-FR" sz="2000" dirty="0" err="1"/>
              <a:t>Entrepreneurship</a:t>
            </a:r>
            <a:r>
              <a:rPr lang="fr-FR" sz="2000" baseline="0" dirty="0"/>
              <a:t> Course</a:t>
            </a:r>
            <a:endParaRPr lang="en-US" sz="2000" dirty="0"/>
          </a:p>
        </p:txBody>
      </p:sp>
      <p:sp>
        <p:nvSpPr>
          <p:cNvPr id="9" name="Subtitle 2"/>
          <p:cNvSpPr>
            <a:spLocks noGrp="1"/>
          </p:cNvSpPr>
          <p:nvPr>
            <p:ph type="subTitle" idx="1" hasCustomPrompt="1"/>
          </p:nvPr>
        </p:nvSpPr>
        <p:spPr>
          <a:xfrm>
            <a:off x="523886" y="4455816"/>
            <a:ext cx="4717965" cy="49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p>
        </p:txBody>
      </p:sp>
    </p:spTree>
    <p:extLst>
      <p:ext uri="{BB962C8B-B14F-4D97-AF65-F5344CB8AC3E}">
        <p14:creationId xmlns:p14="http://schemas.microsoft.com/office/powerpoint/2010/main" val="10623234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321981" y="1696521"/>
            <a:ext cx="9144000" cy="2387600"/>
          </a:xfrm>
        </p:spPr>
        <p:txBody>
          <a:bodyPr anchor="ctr" anchorCtr="0"/>
          <a:lstStyle>
            <a:lvl1pPr algn="ctr">
              <a:defRPr sz="6000" baseline="0">
                <a:solidFill>
                  <a:schemeClr val="bg1"/>
                </a:solidFill>
              </a:defRPr>
            </a:lvl1pPr>
          </a:lstStyle>
          <a:p>
            <a:r>
              <a:rPr lang="en-US" dirty="0"/>
              <a:t>Module/Section name</a:t>
            </a:r>
          </a:p>
        </p:txBody>
      </p:sp>
      <p:sp>
        <p:nvSpPr>
          <p:cNvPr id="7" name="Subtitle 2"/>
          <p:cNvSpPr>
            <a:spLocks noGrp="1"/>
          </p:cNvSpPr>
          <p:nvPr>
            <p:ph type="subTitle" idx="1"/>
          </p:nvPr>
        </p:nvSpPr>
        <p:spPr>
          <a:xfrm>
            <a:off x="1321981" y="4176196"/>
            <a:ext cx="9144000" cy="1342102"/>
          </a:xfrm>
        </p:spPr>
        <p:txBody>
          <a:bodyPr anchor="ctr" anchorCtr="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662341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14905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6264799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5617802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5952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7178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2509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97019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5437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255007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854371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2030819" y="1648047"/>
            <a:ext cx="7974418" cy="3732027"/>
          </a:xfrm>
          <a:prstGeom prst="rect">
            <a:avLst/>
          </a:prstGeom>
          <a:solidFill>
            <a:srgbClr val="009AD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8656" y="2379285"/>
            <a:ext cx="6698744" cy="2269549"/>
          </a:xfrm>
          <a:prstGeom prst="rect">
            <a:avLst/>
          </a:prstGeom>
        </p:spPr>
      </p:pic>
      <p:pic>
        <p:nvPicPr>
          <p:cNvPr id="5" name="Picture 2" descr="Nokia - Connecting People"/>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56589" y="106328"/>
            <a:ext cx="1198712" cy="44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8394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2" descr="Nokia - Connecting People"/>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656589" y="106328"/>
            <a:ext cx="1198712" cy="4409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306422" y="1502858"/>
            <a:ext cx="4935429" cy="4187676"/>
          </a:xfrm>
          <a:prstGeom prst="rect">
            <a:avLst/>
          </a:prstGeom>
          <a:solidFill>
            <a:srgbClr val="FFC00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7803" y="1928777"/>
            <a:ext cx="4348997" cy="1473450"/>
          </a:xfrm>
          <a:prstGeom prst="rect">
            <a:avLst/>
          </a:prstGeom>
        </p:spPr>
      </p:pic>
      <p:sp>
        <p:nvSpPr>
          <p:cNvPr id="8" name="Title 1"/>
          <p:cNvSpPr>
            <a:spLocks noGrp="1"/>
          </p:cNvSpPr>
          <p:nvPr>
            <p:ph type="ctrTitle" hasCustomPrompt="1"/>
          </p:nvPr>
        </p:nvSpPr>
        <p:spPr>
          <a:xfrm>
            <a:off x="527803" y="3678865"/>
            <a:ext cx="4714048" cy="712382"/>
          </a:xfrm>
        </p:spPr>
        <p:txBody>
          <a:bodyPr anchor="ctr" anchorCtr="0"/>
          <a:lstStyle>
            <a:lvl1pPr algn="l">
              <a:defRPr sz="2800" baseline="0">
                <a:solidFill>
                  <a:schemeClr val="bg1"/>
                </a:solidFill>
              </a:defRPr>
            </a:lvl1pPr>
          </a:lstStyle>
          <a:p>
            <a:r>
              <a:rPr lang="en-US" dirty="0"/>
              <a:t>Course name</a:t>
            </a:r>
          </a:p>
        </p:txBody>
      </p:sp>
      <p:sp>
        <p:nvSpPr>
          <p:cNvPr id="9" name="Title 1"/>
          <p:cNvSpPr txBox="1">
            <a:spLocks/>
          </p:cNvSpPr>
          <p:nvPr userDrawn="1"/>
        </p:nvSpPr>
        <p:spPr bwMode="auto">
          <a:xfrm>
            <a:off x="523886" y="5011108"/>
            <a:ext cx="4717965" cy="61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lnSpc>
                <a:spcPct val="90000"/>
              </a:lnSpc>
              <a:spcBef>
                <a:spcPct val="0"/>
              </a:spcBef>
              <a:spcAft>
                <a:spcPct val="0"/>
              </a:spcAft>
              <a:defRPr sz="6000" kern="1200" baseline="0">
                <a:solidFill>
                  <a:schemeClr val="bg1"/>
                </a:solidFill>
                <a:latin typeface="Segoe UI Light" panose="020B0502040204020203" pitchFamily="34" charset="0"/>
                <a:ea typeface="+mj-ea"/>
                <a:cs typeface="Segoe UI Light" panose="020B0502040204020203"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l"/>
            <a:r>
              <a:rPr lang="fr-FR" sz="2000" dirty="0"/>
              <a:t>Sales </a:t>
            </a:r>
            <a:r>
              <a:rPr lang="fr-FR" sz="2000" dirty="0" err="1"/>
              <a:t>Skills</a:t>
            </a:r>
            <a:r>
              <a:rPr lang="fr-FR" sz="2000" dirty="0"/>
              <a:t> </a:t>
            </a:r>
            <a:r>
              <a:rPr lang="fr-FR" sz="2000" baseline="0" dirty="0"/>
              <a:t>Course</a:t>
            </a:r>
            <a:endParaRPr lang="en-US" sz="2000" dirty="0"/>
          </a:p>
        </p:txBody>
      </p:sp>
      <p:sp>
        <p:nvSpPr>
          <p:cNvPr id="10" name="Subtitle 2"/>
          <p:cNvSpPr>
            <a:spLocks noGrp="1"/>
          </p:cNvSpPr>
          <p:nvPr>
            <p:ph type="subTitle" idx="1" hasCustomPrompt="1"/>
          </p:nvPr>
        </p:nvSpPr>
        <p:spPr>
          <a:xfrm>
            <a:off x="523886" y="4455816"/>
            <a:ext cx="4717965" cy="49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p>
        </p:txBody>
      </p:sp>
    </p:spTree>
    <p:extLst>
      <p:ext uri="{BB962C8B-B14F-4D97-AF65-F5344CB8AC3E}">
        <p14:creationId xmlns:p14="http://schemas.microsoft.com/office/powerpoint/2010/main" val="643581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381290570"/>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321981" y="1696521"/>
            <a:ext cx="9144000" cy="2387600"/>
          </a:xfrm>
        </p:spPr>
        <p:txBody>
          <a:bodyPr anchor="ctr" anchorCtr="0"/>
          <a:lstStyle>
            <a:lvl1pPr algn="ctr">
              <a:defRPr sz="6000" baseline="0">
                <a:solidFill>
                  <a:schemeClr val="bg1"/>
                </a:solidFill>
              </a:defRPr>
            </a:lvl1pPr>
          </a:lstStyle>
          <a:p>
            <a:r>
              <a:rPr lang="en-US" dirty="0"/>
              <a:t>Module/Section name</a:t>
            </a:r>
          </a:p>
        </p:txBody>
      </p:sp>
      <p:sp>
        <p:nvSpPr>
          <p:cNvPr id="7" name="Subtitle 2"/>
          <p:cNvSpPr>
            <a:spLocks noGrp="1"/>
          </p:cNvSpPr>
          <p:nvPr>
            <p:ph type="subTitle" idx="1"/>
          </p:nvPr>
        </p:nvSpPr>
        <p:spPr>
          <a:xfrm>
            <a:off x="1321981" y="4176196"/>
            <a:ext cx="9144000" cy="1342102"/>
          </a:xfrm>
        </p:spPr>
        <p:txBody>
          <a:bodyPr anchor="ctr" anchorCtr="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96502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665296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542202"/>
            <a:ext cx="2743200" cy="179273"/>
          </a:xfrm>
          <a:prstGeom prst="rect">
            <a:avLst/>
          </a:prstGeom>
        </p:spPr>
        <p:txBody>
          <a:bodyPr/>
          <a:lstStyle>
            <a:lvl1pPr>
              <a:defRPr>
                <a:solidFill>
                  <a:schemeClr val="tx1">
                    <a:lumMod val="75000"/>
                    <a:lumOff val="25000"/>
                  </a:schemeClr>
                </a:solidFill>
              </a:defRPr>
            </a:lvl1pPr>
          </a:lstStyle>
          <a:p>
            <a:pPr>
              <a:defRPr/>
            </a:pPr>
            <a:fld id="{EB3E5B98-FE53-43FE-96BF-4F59E7AD7C47}" type="datetimeFigureOut">
              <a:rPr lang="en-US" smtClean="0">
                <a:solidFill>
                  <a:prstClr val="black">
                    <a:lumMod val="75000"/>
                    <a:lumOff val="25000"/>
                  </a:prstClr>
                </a:solidFill>
              </a:rPr>
              <a:pPr>
                <a:defRPr/>
              </a:pPr>
              <a:t>4/1/2016</a:t>
            </a:fld>
            <a:endParaRPr lang="en-US">
              <a:solidFill>
                <a:prstClr val="black">
                  <a:lumMod val="75000"/>
                  <a:lumOff val="25000"/>
                </a:prstClr>
              </a:solidFill>
            </a:endParaRPr>
          </a:p>
        </p:txBody>
      </p:sp>
      <p:sp>
        <p:nvSpPr>
          <p:cNvPr id="5" name="Footer Placeholder 4"/>
          <p:cNvSpPr>
            <a:spLocks noGrp="1"/>
          </p:cNvSpPr>
          <p:nvPr>
            <p:ph type="ftr" sz="quarter" idx="11"/>
          </p:nvPr>
        </p:nvSpPr>
        <p:spPr>
          <a:xfrm>
            <a:off x="4038600" y="6542202"/>
            <a:ext cx="4114800" cy="179273"/>
          </a:xfrm>
          <a:prstGeom prst="rect">
            <a:avLst/>
          </a:prstGeom>
        </p:spPr>
        <p:txBody>
          <a:bodyPr/>
          <a:lstStyle>
            <a:lvl1pPr>
              <a:defRPr>
                <a:solidFill>
                  <a:schemeClr val="tx1">
                    <a:lumMod val="75000"/>
                    <a:lumOff val="25000"/>
                  </a:schemeClr>
                </a:solidFill>
              </a:defRPr>
            </a:lvl1pPr>
          </a:lstStyle>
          <a:p>
            <a:pPr>
              <a:defRPr/>
            </a:pPr>
            <a:endParaRPr lang="en-US">
              <a:solidFill>
                <a:prstClr val="black">
                  <a:lumMod val="75000"/>
                  <a:lumOff val="25000"/>
                </a:prstClr>
              </a:solidFill>
            </a:endParaRPr>
          </a:p>
        </p:txBody>
      </p:sp>
      <p:sp>
        <p:nvSpPr>
          <p:cNvPr id="6" name="Slide Number Placeholder 5"/>
          <p:cNvSpPr>
            <a:spLocks noGrp="1"/>
          </p:cNvSpPr>
          <p:nvPr>
            <p:ph type="sldNum" sz="quarter" idx="12"/>
          </p:nvPr>
        </p:nvSpPr>
        <p:spPr>
          <a:xfrm>
            <a:off x="8610600" y="6542202"/>
            <a:ext cx="2743200" cy="179273"/>
          </a:xfrm>
          <a:prstGeom prst="rect">
            <a:avLst/>
          </a:prstGeom>
        </p:spPr>
        <p:txBody>
          <a:bodyPr/>
          <a:lstStyle>
            <a:lvl1pPr>
              <a:defRPr>
                <a:solidFill>
                  <a:schemeClr val="tx1">
                    <a:lumMod val="75000"/>
                    <a:lumOff val="25000"/>
                  </a:schemeClr>
                </a:solidFill>
              </a:defRPr>
            </a:lvl1pPr>
          </a:lstStyle>
          <a:p>
            <a:pPr>
              <a:defRPr/>
            </a:pPr>
            <a:fld id="{4B3F6F20-FC0A-4D45-A343-77302A8A0052}" type="slidenum">
              <a:rPr lang="en-US" smtClean="0">
                <a:solidFill>
                  <a:prstClr val="black">
                    <a:lumMod val="75000"/>
                    <a:lumOff val="25000"/>
                  </a:prstClr>
                </a:solidFill>
              </a:rPr>
              <a:pPr>
                <a:defRPr/>
              </a:pPr>
              <a:t>‹#›</a:t>
            </a:fld>
            <a:endParaRPr lang="en-US">
              <a:solidFill>
                <a:prstClr val="black">
                  <a:lumMod val="75000"/>
                  <a:lumOff val="25000"/>
                </a:prstClr>
              </a:solidFill>
            </a:endParaRPr>
          </a:p>
        </p:txBody>
      </p:sp>
    </p:spTree>
    <p:extLst>
      <p:ext uri="{BB962C8B-B14F-4D97-AF65-F5344CB8AC3E}">
        <p14:creationId xmlns:p14="http://schemas.microsoft.com/office/powerpoint/2010/main" val="8396785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60781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21926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7520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2201060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1209554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2030819" y="1648047"/>
            <a:ext cx="7974418" cy="3732027"/>
          </a:xfrm>
          <a:prstGeom prst="rect">
            <a:avLst/>
          </a:prstGeom>
          <a:solidFill>
            <a:schemeClr val="accent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8656" y="2379285"/>
            <a:ext cx="6698744" cy="2269549"/>
          </a:xfrm>
          <a:prstGeom prst="rect">
            <a:avLst/>
          </a:prstGeom>
        </p:spPr>
      </p:pic>
      <p:pic>
        <p:nvPicPr>
          <p:cNvPr id="4" name="Picture 2" descr="Nokia - Connecting People"/>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56589" y="106328"/>
            <a:ext cx="1198712" cy="44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5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68206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42202"/>
            <a:ext cx="2743200" cy="179273"/>
          </a:xfrm>
          <a:prstGeom prst="rect">
            <a:avLst/>
          </a:prstGeom>
        </p:spPr>
        <p:txBody>
          <a:bodyPr/>
          <a:lstStyle>
            <a:lvl1pPr>
              <a:defRPr/>
            </a:lvl1pPr>
          </a:lstStyle>
          <a:p>
            <a:pPr>
              <a:defRPr/>
            </a:pPr>
            <a:fld id="{5BEF26BF-8672-4EA4-9BB6-08E1DBD7B273}" type="datetimeFigureOut">
              <a:rPr lang="en-US"/>
              <a:pPr>
                <a:defRPr/>
              </a:pPr>
              <a:t>4/1/2016</a:t>
            </a:fld>
            <a:endParaRPr lang="en-US"/>
          </a:p>
        </p:txBody>
      </p:sp>
      <p:sp>
        <p:nvSpPr>
          <p:cNvPr id="5" name="Footer Placeholder 4"/>
          <p:cNvSpPr>
            <a:spLocks noGrp="1"/>
          </p:cNvSpPr>
          <p:nvPr>
            <p:ph type="ftr" sz="quarter" idx="11"/>
          </p:nvPr>
        </p:nvSpPr>
        <p:spPr>
          <a:xfrm>
            <a:off x="4038600" y="6542202"/>
            <a:ext cx="4114800" cy="17927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610600" y="6542202"/>
            <a:ext cx="2743200" cy="179273"/>
          </a:xfrm>
          <a:prstGeom prst="rect">
            <a:avLst/>
          </a:prstGeom>
        </p:spPr>
        <p:txBody>
          <a:bodyPr/>
          <a:lstStyle>
            <a:lvl1pPr>
              <a:defRPr/>
            </a:lvl1pPr>
          </a:lstStyle>
          <a:p>
            <a:pPr>
              <a:defRPr/>
            </a:pPr>
            <a:fld id="{07B36776-1FD6-44F6-8F7C-DD7663F56A35}" type="slidenum">
              <a:rPr lang="en-US"/>
              <a:pPr>
                <a:defRPr/>
              </a:pPr>
              <a:t>‹#›</a:t>
            </a:fld>
            <a:endParaRPr lang="en-US"/>
          </a:p>
        </p:txBody>
      </p:sp>
    </p:spTree>
    <p:extLst>
      <p:ext uri="{BB962C8B-B14F-4D97-AF65-F5344CB8AC3E}">
        <p14:creationId xmlns:p14="http://schemas.microsoft.com/office/powerpoint/2010/main" val="12683616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582708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lvl1pPr>
              <a:defRPr>
                <a:solidFill>
                  <a:schemeClr val="tx1">
                    <a:lumMod val="50000"/>
                    <a:lumOff val="50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tx1">
                    <a:lumMod val="50000"/>
                    <a:lumOff val="50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838200" y="6542202"/>
            <a:ext cx="2743200" cy="179273"/>
          </a:xfrm>
          <a:prstGeom prst="rect">
            <a:avLst/>
          </a:prstGeom>
        </p:spPr>
        <p:txBody>
          <a:bodyPr/>
          <a:lstStyle>
            <a:lvl1pPr>
              <a:defRPr/>
            </a:lvl1pPr>
          </a:lstStyle>
          <a:p>
            <a:pPr>
              <a:defRPr/>
            </a:pPr>
            <a:fld id="{0881235A-5CC1-43F2-BF0F-B02FA8A5F859}" type="datetimeFigureOut">
              <a:rPr lang="en-US"/>
              <a:pPr>
                <a:defRPr/>
              </a:pPr>
              <a:t>4/1/2016</a:t>
            </a:fld>
            <a:endParaRPr lang="en-US"/>
          </a:p>
        </p:txBody>
      </p:sp>
      <p:sp>
        <p:nvSpPr>
          <p:cNvPr id="8" name="Footer Placeholder 4"/>
          <p:cNvSpPr>
            <a:spLocks noGrp="1"/>
          </p:cNvSpPr>
          <p:nvPr>
            <p:ph type="ftr" sz="quarter" idx="11"/>
          </p:nvPr>
        </p:nvSpPr>
        <p:spPr>
          <a:xfrm>
            <a:off x="4038600" y="6542202"/>
            <a:ext cx="4114800" cy="179273"/>
          </a:xfrm>
          <a:prstGeom prst="rect">
            <a:avLst/>
          </a:prstGeom>
        </p:spPr>
        <p:txBody>
          <a:bodyPr/>
          <a:lstStyle>
            <a:lvl1pPr>
              <a:defRPr/>
            </a:lvl1pPr>
          </a:lstStyle>
          <a:p>
            <a:pPr>
              <a:defRPr/>
            </a:pPr>
            <a:endParaRPr lang="en-US"/>
          </a:p>
        </p:txBody>
      </p:sp>
      <p:sp>
        <p:nvSpPr>
          <p:cNvPr id="9" name="Slide Number Placeholder 5"/>
          <p:cNvSpPr>
            <a:spLocks noGrp="1"/>
          </p:cNvSpPr>
          <p:nvPr>
            <p:ph type="sldNum" sz="quarter" idx="12"/>
          </p:nvPr>
        </p:nvSpPr>
        <p:spPr>
          <a:xfrm>
            <a:off x="8610600" y="6542202"/>
            <a:ext cx="2743200" cy="179273"/>
          </a:xfrm>
          <a:prstGeom prst="rect">
            <a:avLst/>
          </a:prstGeom>
        </p:spPr>
        <p:txBody>
          <a:bodyPr/>
          <a:lstStyle>
            <a:lvl1pPr>
              <a:defRPr/>
            </a:lvl1pPr>
          </a:lstStyle>
          <a:p>
            <a:pPr>
              <a:defRPr/>
            </a:pPr>
            <a:fld id="{23F5E651-5888-44F0-9248-25F05AC6A5F6}" type="slidenum">
              <a:rPr lang="en-US"/>
              <a:pPr>
                <a:defRPr/>
              </a:pPr>
              <a:t>‹#›</a:t>
            </a:fld>
            <a:endParaRPr lang="en-US"/>
          </a:p>
        </p:txBody>
      </p:sp>
    </p:spTree>
    <p:extLst>
      <p:ext uri="{BB962C8B-B14F-4D97-AF65-F5344CB8AC3E}">
        <p14:creationId xmlns:p14="http://schemas.microsoft.com/office/powerpoint/2010/main" val="341705784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a:xfrm>
            <a:off x="838200" y="6542202"/>
            <a:ext cx="2743200" cy="179273"/>
          </a:xfrm>
          <a:prstGeom prst="rect">
            <a:avLst/>
          </a:prstGeom>
        </p:spPr>
        <p:txBody>
          <a:bodyPr/>
          <a:lstStyle>
            <a:lvl1pPr>
              <a:defRPr/>
            </a:lvl1pPr>
          </a:lstStyle>
          <a:p>
            <a:pPr>
              <a:defRPr/>
            </a:pPr>
            <a:fld id="{8C64A631-16D6-43B4-B2B8-D2745A41FD18}" type="datetimeFigureOut">
              <a:rPr lang="en-US"/>
              <a:pPr>
                <a:defRPr/>
              </a:pPr>
              <a:t>4/1/2016</a:t>
            </a:fld>
            <a:endParaRPr lang="en-US"/>
          </a:p>
        </p:txBody>
      </p:sp>
      <p:sp>
        <p:nvSpPr>
          <p:cNvPr id="4" name="Footer Placeholder 4"/>
          <p:cNvSpPr>
            <a:spLocks noGrp="1"/>
          </p:cNvSpPr>
          <p:nvPr>
            <p:ph type="ftr" sz="quarter" idx="11"/>
          </p:nvPr>
        </p:nvSpPr>
        <p:spPr>
          <a:xfrm>
            <a:off x="4038600" y="6542202"/>
            <a:ext cx="4114800" cy="179273"/>
          </a:xfrm>
          <a:prstGeom prst="rect">
            <a:avLst/>
          </a:prstGeom>
        </p:spPr>
        <p:txBody>
          <a:bodyPr/>
          <a:lstStyle>
            <a:lvl1pPr>
              <a:defRPr/>
            </a:lvl1pPr>
          </a:lstStyle>
          <a:p>
            <a:pPr>
              <a:defRPr/>
            </a:pPr>
            <a:endParaRPr lang="en-US"/>
          </a:p>
        </p:txBody>
      </p:sp>
      <p:sp>
        <p:nvSpPr>
          <p:cNvPr id="5" name="Slide Number Placeholder 5"/>
          <p:cNvSpPr>
            <a:spLocks noGrp="1"/>
          </p:cNvSpPr>
          <p:nvPr>
            <p:ph type="sldNum" sz="quarter" idx="12"/>
          </p:nvPr>
        </p:nvSpPr>
        <p:spPr>
          <a:xfrm>
            <a:off x="8610600" y="6542202"/>
            <a:ext cx="2743200" cy="179273"/>
          </a:xfrm>
          <a:prstGeom prst="rect">
            <a:avLst/>
          </a:prstGeom>
        </p:spPr>
        <p:txBody>
          <a:bodyPr/>
          <a:lstStyle>
            <a:lvl1pPr>
              <a:defRPr/>
            </a:lvl1pPr>
          </a:lstStyle>
          <a:p>
            <a:pPr>
              <a:defRPr/>
            </a:pPr>
            <a:fld id="{4815E68E-E3E4-4B3B-9DD9-8BEA9652893A}" type="slidenum">
              <a:rPr lang="en-US"/>
              <a:pPr>
                <a:defRPr/>
              </a:pPr>
              <a:t>‹#›</a:t>
            </a:fld>
            <a:endParaRPr lang="en-US"/>
          </a:p>
        </p:txBody>
      </p:sp>
    </p:spTree>
    <p:extLst>
      <p:ext uri="{BB962C8B-B14F-4D97-AF65-F5344CB8AC3E}">
        <p14:creationId xmlns:p14="http://schemas.microsoft.com/office/powerpoint/2010/main" val="181617872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7.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1.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image" Target="../media/image15.jp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theme" Target="../theme/theme4.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6572" y="226901"/>
            <a:ext cx="10515600" cy="730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287079" y="1467293"/>
            <a:ext cx="11066721" cy="4709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4662542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sldNum="0" hdr="0" ftr="0" dt="0"/>
  <p:txStyles>
    <p:titleStyle>
      <a:lvl1pPr algn="l" rtl="0" eaLnBrk="1" fontAlgn="base" hangingPunct="1">
        <a:lnSpc>
          <a:spcPct val="90000"/>
        </a:lnSpc>
        <a:spcBef>
          <a:spcPct val="0"/>
        </a:spcBef>
        <a:spcAft>
          <a:spcPct val="0"/>
        </a:spcAft>
        <a:defRPr sz="2800" kern="1200">
          <a:solidFill>
            <a:schemeClr val="accent1"/>
          </a:solidFill>
          <a:latin typeface="Segoe UI Light" panose="020B0502040204020203" pitchFamily="34" charset="0"/>
          <a:ea typeface="+mj-ea"/>
          <a:cs typeface="Segoe UI Light" panose="020B0502040204020203" pitchFamily="34" charset="0"/>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Clr>
          <a:schemeClr val="accent1"/>
        </a:buClr>
        <a:buFont typeface="Arial" panose="020B0604020202020204" pitchFamily="34" charset="0"/>
        <a:buChar char="•"/>
        <a:defRPr sz="24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6858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2pPr>
      <a:lvl3pPr marL="11430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3pPr>
      <a:lvl4pPr marL="16002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4pPr>
      <a:lvl5pPr marL="20574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40242" y="365126"/>
            <a:ext cx="11013558" cy="644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340242" y="1403498"/>
            <a:ext cx="11013558" cy="4773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242214544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txStyles>
    <p:titleStyle>
      <a:lvl1pPr algn="l" rtl="0" eaLnBrk="1" fontAlgn="base" hangingPunct="1">
        <a:lnSpc>
          <a:spcPct val="90000"/>
        </a:lnSpc>
        <a:spcBef>
          <a:spcPct val="0"/>
        </a:spcBef>
        <a:spcAft>
          <a:spcPct val="0"/>
        </a:spcAft>
        <a:defRPr sz="2800" kern="1200">
          <a:solidFill>
            <a:srgbClr val="FC5A1C"/>
          </a:solidFill>
          <a:latin typeface="Segoe UI Light" panose="020B0502040204020203" pitchFamily="34" charset="0"/>
          <a:ea typeface="+mj-ea"/>
          <a:cs typeface="Segoe UI Light" panose="020B0502040204020203" pitchFamily="34" charset="0"/>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Clr>
          <a:schemeClr val="accent1"/>
        </a:buClr>
        <a:buFont typeface="Arial" panose="020B0604020202020204" pitchFamily="34" charset="0"/>
        <a:buChar char="•"/>
        <a:defRPr sz="2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1pPr>
      <a:lvl2pPr marL="6858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2pPr>
      <a:lvl3pPr marL="11430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3pPr>
      <a:lvl4pPr marL="16002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4pPr>
      <a:lvl5pPr marL="20574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0874" y="365125"/>
            <a:ext cx="11002926" cy="6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350874" y="1435395"/>
            <a:ext cx="11002926" cy="428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334019003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txStyles>
    <p:titleStyle>
      <a:lvl1pPr algn="l" rtl="0" eaLnBrk="1" fontAlgn="base" hangingPunct="1">
        <a:lnSpc>
          <a:spcPct val="90000"/>
        </a:lnSpc>
        <a:spcBef>
          <a:spcPct val="0"/>
        </a:spcBef>
        <a:spcAft>
          <a:spcPct val="0"/>
        </a:spcAft>
        <a:defRPr sz="2800" kern="1200">
          <a:solidFill>
            <a:schemeClr val="accent6"/>
          </a:solidFill>
          <a:latin typeface="Segoe UI Light" panose="020B0502040204020203" pitchFamily="34" charset="0"/>
          <a:ea typeface="+mj-ea"/>
          <a:cs typeface="Segoe UI Light" panose="020B0502040204020203" pitchFamily="34" charset="0"/>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Clr>
          <a:schemeClr val="accent1"/>
        </a:buClr>
        <a:buFont typeface="Arial" panose="020B0604020202020204" pitchFamily="34" charset="0"/>
        <a:buChar char="•"/>
        <a:defRPr sz="2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1pPr>
      <a:lvl2pPr marL="6858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2pPr>
      <a:lvl3pPr marL="11430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3pPr>
      <a:lvl4pPr marL="16002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4pPr>
      <a:lvl5pPr marL="20574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82772" y="365126"/>
            <a:ext cx="10971028" cy="793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382772" y="1825625"/>
            <a:ext cx="10971028" cy="390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1751820434"/>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Lst>
  <p:txStyles>
    <p:titleStyle>
      <a:lvl1pPr algn="l" rtl="0" eaLnBrk="1" fontAlgn="base" hangingPunct="1">
        <a:lnSpc>
          <a:spcPct val="90000"/>
        </a:lnSpc>
        <a:spcBef>
          <a:spcPct val="0"/>
        </a:spcBef>
        <a:spcAft>
          <a:spcPct val="0"/>
        </a:spcAft>
        <a:defRPr sz="2800" kern="1200">
          <a:solidFill>
            <a:schemeClr val="accent2"/>
          </a:solidFill>
          <a:latin typeface="Segoe UI Light" panose="020B0502040204020203" pitchFamily="34" charset="0"/>
          <a:ea typeface="+mj-ea"/>
          <a:cs typeface="Segoe UI Light" panose="020B0502040204020203" pitchFamily="34" charset="0"/>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Clr>
          <a:schemeClr val="accent2"/>
        </a:buClr>
        <a:buFont typeface="Arial" panose="020B0604020202020204" pitchFamily="34" charset="0"/>
        <a:buChar char="•"/>
        <a:defRPr sz="28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685800" indent="-228600" algn="l" rtl="0" eaLnBrk="1" fontAlgn="base" hangingPunct="1">
        <a:lnSpc>
          <a:spcPct val="90000"/>
        </a:lnSpc>
        <a:spcBef>
          <a:spcPts val="500"/>
        </a:spcBef>
        <a:spcAft>
          <a:spcPct val="0"/>
        </a:spcAft>
        <a:buClr>
          <a:schemeClr val="accent2"/>
        </a:buClr>
        <a:buFont typeface="Arial" panose="020B0604020202020204" pitchFamily="34" charset="0"/>
        <a:buChar char="•"/>
        <a:defRPr sz="24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2pPr>
      <a:lvl3pPr marL="1143000" indent="-228600" algn="l" rtl="0" eaLnBrk="1" fontAlgn="base" hangingPunct="1">
        <a:lnSpc>
          <a:spcPct val="90000"/>
        </a:lnSpc>
        <a:spcBef>
          <a:spcPts val="500"/>
        </a:spcBef>
        <a:spcAft>
          <a:spcPct val="0"/>
        </a:spcAft>
        <a:buClr>
          <a:schemeClr val="accent2"/>
        </a:buClr>
        <a:buFont typeface="Arial" panose="020B0604020202020204" pitchFamily="34" charset="0"/>
        <a:buChar char="•"/>
        <a:defRPr sz="20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3pPr>
      <a:lvl4pPr marL="1600200" indent="-228600" algn="l" rtl="0" eaLnBrk="1" fontAlgn="base" hangingPunct="1">
        <a:lnSpc>
          <a:spcPct val="90000"/>
        </a:lnSpc>
        <a:spcBef>
          <a:spcPts val="500"/>
        </a:spcBef>
        <a:spcAft>
          <a:spcPct val="0"/>
        </a:spcAft>
        <a:buClr>
          <a:schemeClr val="accent2"/>
        </a:buClr>
        <a:buFont typeface="Arial" panose="020B0604020202020204" pitchFamily="34" charset="0"/>
        <a:buChar char="•"/>
        <a:defRPr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4pPr>
      <a:lvl5pPr marL="2057400" indent="-228600" algn="l" rtl="0" eaLnBrk="1" fontAlgn="base" hangingPunct="1">
        <a:lnSpc>
          <a:spcPct val="90000"/>
        </a:lnSpc>
        <a:spcBef>
          <a:spcPts val="500"/>
        </a:spcBef>
        <a:spcAft>
          <a:spcPct val="0"/>
        </a:spcAft>
        <a:buClr>
          <a:schemeClr val="accent2"/>
        </a:buClr>
        <a:buFont typeface="Arial" panose="020B0604020202020204" pitchFamily="34" charset="0"/>
        <a:buChar char="•"/>
        <a:defRPr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msdn.microsoft.com/en-us/library/ms188676(v=sql.105).aspx"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technet.microsoft.com/en-us/library/cc646023.aspx"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p:txBody>
          <a:bodyPr/>
          <a:lstStyle/>
          <a:p>
            <a:r>
              <a:rPr lang="en" dirty="0"/>
              <a:t>SQL Server Security Architecture Basics </a:t>
            </a:r>
            <a:r>
              <a:rPr lang="en-US" dirty="0"/>
              <a:t>-</a:t>
            </a:r>
            <a:br>
              <a:rPr lang="en-US" dirty="0"/>
            </a:br>
            <a:r>
              <a:rPr lang="en-US" dirty="0"/>
              <a:t> </a:t>
            </a:r>
            <a:r>
              <a:rPr lang="ar-EG" dirty="0"/>
              <a:t>باللغة العربية</a:t>
            </a:r>
            <a:endParaRPr lang="en" dirty="0"/>
          </a:p>
        </p:txBody>
      </p:sp>
      <p:sp>
        <p:nvSpPr>
          <p:cNvPr id="60" name="Shape 60"/>
          <p:cNvSpPr txBox="1">
            <a:spLocks noGrp="1"/>
          </p:cNvSpPr>
          <p:nvPr>
            <p:ph type="subTitle" idx="1"/>
          </p:nvPr>
        </p:nvSpPr>
        <p:spPr>
          <a:xfrm>
            <a:off x="527803" y="4698885"/>
            <a:ext cx="4717965" cy="491497"/>
          </a:xfrm>
        </p:spPr>
        <p:txBody>
          <a:bodyPr/>
          <a:lstStyle/>
          <a:p>
            <a:r>
              <a:rPr lang="en" dirty="0"/>
              <a:t>Ayman El-Ghazali</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Demo</a:t>
            </a:r>
          </a:p>
        </p:txBody>
      </p:sp>
      <p:sp>
        <p:nvSpPr>
          <p:cNvPr id="5" name="Subtitle 4"/>
          <p:cNvSpPr>
            <a:spLocks noGrp="1"/>
          </p:cNvSpPr>
          <p:nvPr>
            <p:ph type="subTitle" idx="1"/>
          </p:nvPr>
        </p:nvSpPr>
        <p:spPr/>
        <p:txBody>
          <a:bodyPr/>
          <a:lstStyle/>
          <a:p>
            <a:r>
              <a:rPr lang="en-US" dirty="0"/>
              <a:t>Server Logins and Roles</a:t>
            </a:r>
          </a:p>
        </p:txBody>
      </p:sp>
    </p:spTree>
    <p:extLst>
      <p:ext uri="{BB962C8B-B14F-4D97-AF65-F5344CB8AC3E}">
        <p14:creationId xmlns:p14="http://schemas.microsoft.com/office/powerpoint/2010/main" val="2554736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Shape 132"/>
          <p:cNvSpPr txBox="1">
            <a:spLocks noGrp="1"/>
          </p:cNvSpPr>
          <p:nvPr>
            <p:ph type="title"/>
          </p:nvPr>
        </p:nvSpPr>
        <p:spPr/>
        <p:txBody>
          <a:bodyPr/>
          <a:lstStyle/>
          <a:p>
            <a:r>
              <a:rPr lang="en"/>
              <a:t>Logon Triggers</a:t>
            </a:r>
          </a:p>
        </p:txBody>
      </p:sp>
      <p:sp>
        <p:nvSpPr>
          <p:cNvPr id="131" name="Shape 131"/>
          <p:cNvSpPr txBox="1">
            <a:spLocks noGrp="1"/>
          </p:cNvSpPr>
          <p:nvPr>
            <p:ph idx="1"/>
          </p:nvPr>
        </p:nvSpPr>
        <p:spPr/>
        <p:txBody>
          <a:bodyPr/>
          <a:lstStyle/>
          <a:p>
            <a:r>
              <a:rPr lang="en-US" dirty="0"/>
              <a:t>Server Trigger that Fires during Logon</a:t>
            </a:r>
          </a:p>
          <a:p>
            <a:r>
              <a:rPr lang="en-US" dirty="0"/>
              <a:t>For Auditing or Logon Time Restrictions</a:t>
            </a:r>
          </a:p>
          <a:p>
            <a:endParaRPr lang="en-US" dirty="0"/>
          </a:p>
          <a:p>
            <a:endParaRPr lang="en-US" dirty="0"/>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Demo</a:t>
            </a:r>
          </a:p>
        </p:txBody>
      </p:sp>
      <p:sp>
        <p:nvSpPr>
          <p:cNvPr id="5" name="Subtitle 4"/>
          <p:cNvSpPr>
            <a:spLocks noGrp="1"/>
          </p:cNvSpPr>
          <p:nvPr>
            <p:ph type="subTitle" idx="1"/>
          </p:nvPr>
        </p:nvSpPr>
        <p:spPr/>
        <p:txBody>
          <a:bodyPr/>
          <a:lstStyle/>
          <a:p>
            <a:r>
              <a:rPr lang="en-US" dirty="0"/>
              <a:t>Logon Triggers</a:t>
            </a:r>
          </a:p>
        </p:txBody>
      </p:sp>
    </p:spTree>
    <p:extLst>
      <p:ext uri="{BB962C8B-B14F-4D97-AF65-F5344CB8AC3E}">
        <p14:creationId xmlns:p14="http://schemas.microsoft.com/office/powerpoint/2010/main" val="338503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8" name="Shape 138"/>
          <p:cNvSpPr txBox="1">
            <a:spLocks noGrp="1"/>
          </p:cNvSpPr>
          <p:nvPr>
            <p:ph type="title"/>
          </p:nvPr>
        </p:nvSpPr>
        <p:spPr/>
        <p:txBody>
          <a:bodyPr/>
          <a:lstStyle/>
          <a:p>
            <a:r>
              <a:rPr lang="en"/>
              <a:t>Database Schemas</a:t>
            </a:r>
          </a:p>
        </p:txBody>
      </p:sp>
      <p:sp>
        <p:nvSpPr>
          <p:cNvPr id="137" name="Shape 137"/>
          <p:cNvSpPr txBox="1">
            <a:spLocks noGrp="1"/>
          </p:cNvSpPr>
          <p:nvPr>
            <p:ph idx="1"/>
          </p:nvPr>
        </p:nvSpPr>
        <p:spPr/>
        <p:txBody>
          <a:bodyPr/>
          <a:lstStyle/>
          <a:p>
            <a:r>
              <a:rPr lang="en-US"/>
              <a:t>Logical container and owner of objects such as tables, functions, stored procedures</a:t>
            </a:r>
          </a:p>
          <a:p>
            <a:r>
              <a:rPr lang="en-US"/>
              <a:t>Can create schemas to group similar objects that belong to different departments for example HumanResources, Sales, etc</a:t>
            </a:r>
          </a:p>
          <a:p>
            <a:r>
              <a:rPr lang="en-US"/>
              <a:t>Can give permissions at the schema level which helps separate permissions further</a:t>
            </a:r>
          </a:p>
          <a:p>
            <a:r>
              <a:rPr lang="en-US"/>
              <a:t>Schemas are also useful for data warehousing environments where you want to keep the same object names</a:t>
            </a:r>
          </a:p>
          <a:p>
            <a:endParaRPr lang="en-US"/>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animEffect transition="in" filter="fade">
                                      <p:cBhvr>
                                        <p:cTn id="7" dur="1000"/>
                                        <p:tgtEl>
                                          <p:spTgt spid="1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
                                            <p:txEl>
                                              <p:pRg st="1" end="1"/>
                                            </p:txEl>
                                          </p:spTgt>
                                        </p:tgtEl>
                                        <p:attrNameLst>
                                          <p:attrName>style.visibility</p:attrName>
                                        </p:attrNameLst>
                                      </p:cBhvr>
                                      <p:to>
                                        <p:strVal val="visible"/>
                                      </p:to>
                                    </p:set>
                                    <p:animEffect transition="in" filter="fade">
                                      <p:cBhvr>
                                        <p:cTn id="12" dur="1000"/>
                                        <p:tgtEl>
                                          <p:spTgt spid="1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xEl>
                                              <p:pRg st="2" end="2"/>
                                            </p:txEl>
                                          </p:spTgt>
                                        </p:tgtEl>
                                        <p:attrNameLst>
                                          <p:attrName>style.visibility</p:attrName>
                                        </p:attrNameLst>
                                      </p:cBhvr>
                                      <p:to>
                                        <p:strVal val="visible"/>
                                      </p:to>
                                    </p:set>
                                    <p:animEffect transition="in" filter="fade">
                                      <p:cBhvr>
                                        <p:cTn id="17" dur="1000"/>
                                        <p:tgtEl>
                                          <p:spTgt spid="1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7">
                                            <p:txEl>
                                              <p:pRg st="3" end="3"/>
                                            </p:txEl>
                                          </p:spTgt>
                                        </p:tgtEl>
                                        <p:attrNameLst>
                                          <p:attrName>style.visibility</p:attrName>
                                        </p:attrNameLst>
                                      </p:cBhvr>
                                      <p:to>
                                        <p:strVal val="visible"/>
                                      </p:to>
                                    </p:set>
                                    <p:animEffect transition="in" filter="fade">
                                      <p:cBhvr>
                                        <p:cTn id="22" dur="1000"/>
                                        <p:tgtEl>
                                          <p:spTgt spid="1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Shape 144"/>
          <p:cNvSpPr txBox="1">
            <a:spLocks noGrp="1"/>
          </p:cNvSpPr>
          <p:nvPr>
            <p:ph type="title"/>
          </p:nvPr>
        </p:nvSpPr>
        <p:spPr/>
        <p:txBody>
          <a:bodyPr/>
          <a:lstStyle/>
          <a:p>
            <a:r>
              <a:rPr lang="en"/>
              <a:t>Database Users</a:t>
            </a:r>
          </a:p>
        </p:txBody>
      </p:sp>
      <p:sp>
        <p:nvSpPr>
          <p:cNvPr id="143" name="Shape 143"/>
          <p:cNvSpPr txBox="1">
            <a:spLocks noGrp="1"/>
          </p:cNvSpPr>
          <p:nvPr>
            <p:ph idx="1"/>
          </p:nvPr>
        </p:nvSpPr>
        <p:spPr/>
        <p:txBody>
          <a:bodyPr/>
          <a:lstStyle/>
          <a:p>
            <a:r>
              <a:rPr lang="en-US"/>
              <a:t>A login at the database level</a:t>
            </a:r>
          </a:p>
          <a:p>
            <a:r>
              <a:rPr lang="en-US"/>
              <a:t>Must be mapped to a server login otherwise the DB User is considered "Orphaned"</a:t>
            </a:r>
          </a:p>
          <a:p>
            <a:endParaRPr lang="en-US"/>
          </a:p>
        </p:txBody>
      </p:sp>
      <p:sp>
        <p:nvSpPr>
          <p:cNvPr id="145" name="Shape 145"/>
          <p:cNvSpPr/>
          <p:nvPr/>
        </p:nvSpPr>
        <p:spPr>
          <a:xfrm>
            <a:off x="6718901" y="4231950"/>
            <a:ext cx="1698625" cy="1825624"/>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DB User</a:t>
            </a:r>
          </a:p>
        </p:txBody>
      </p:sp>
      <p:sp>
        <p:nvSpPr>
          <p:cNvPr id="146" name="Shape 146"/>
          <p:cNvSpPr/>
          <p:nvPr/>
        </p:nvSpPr>
        <p:spPr>
          <a:xfrm>
            <a:off x="2649951" y="3497250"/>
            <a:ext cx="972299" cy="887100"/>
          </a:xfrm>
          <a:prstGeom prst="smileyFace">
            <a:avLst>
              <a:gd name="adj" fmla="val 4653"/>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47" name="Shape 147"/>
          <p:cNvSpPr/>
          <p:nvPr/>
        </p:nvSpPr>
        <p:spPr>
          <a:xfrm>
            <a:off x="4407100" y="3838426"/>
            <a:ext cx="1876500" cy="2251799"/>
          </a:xfrm>
          <a:prstGeom prst="cube">
            <a:avLst>
              <a:gd name="adj" fmla="val 25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Server Login</a:t>
            </a:r>
          </a:p>
          <a:p>
            <a:r>
              <a:rPr lang="en"/>
              <a:t>(SID)</a:t>
            </a:r>
          </a:p>
        </p:txBody>
      </p:sp>
      <p:cxnSp>
        <p:nvCxnSpPr>
          <p:cNvPr id="148" name="Shape 148"/>
          <p:cNvCxnSpPr>
            <a:stCxn id="146" idx="5"/>
            <a:endCxn id="147" idx="2"/>
          </p:cNvCxnSpPr>
          <p:nvPr/>
        </p:nvCxnSpPr>
        <p:spPr>
          <a:xfrm>
            <a:off x="3479859" y="4254437"/>
            <a:ext cx="927300" cy="944400"/>
          </a:xfrm>
          <a:prstGeom prst="straightConnector1">
            <a:avLst/>
          </a:prstGeom>
          <a:noFill/>
          <a:ln w="76200" cap="flat" cmpd="sng">
            <a:solidFill>
              <a:schemeClr val="dk2"/>
            </a:solidFill>
            <a:prstDash val="solid"/>
            <a:round/>
            <a:headEnd type="none" w="lg" len="lg"/>
            <a:tailEnd type="stealth" w="lg" len="lg"/>
          </a:ln>
        </p:spPr>
      </p:cxnSp>
      <p:cxnSp>
        <p:nvCxnSpPr>
          <p:cNvPr id="149" name="Shape 149"/>
          <p:cNvCxnSpPr>
            <a:stCxn id="147" idx="4"/>
            <a:endCxn id="145" idx="2"/>
          </p:cNvCxnSpPr>
          <p:nvPr/>
        </p:nvCxnSpPr>
        <p:spPr>
          <a:xfrm rot="10800000" flipH="1">
            <a:off x="5814475" y="5144887"/>
            <a:ext cx="904500" cy="54000"/>
          </a:xfrm>
          <a:prstGeom prst="straightConnector1">
            <a:avLst/>
          </a:prstGeom>
          <a:noFill/>
          <a:ln w="76200" cap="flat" cmpd="sng">
            <a:solidFill>
              <a:schemeClr val="dk2"/>
            </a:solidFill>
            <a:prstDash val="solid"/>
            <a:round/>
            <a:headEnd type="none" w="lg" len="lg"/>
            <a:tailEnd type="stealth" w="lg" len="lg"/>
          </a:ln>
        </p:spPr>
      </p:cxn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5" name="Shape 155"/>
          <p:cNvSpPr txBox="1">
            <a:spLocks noGrp="1"/>
          </p:cNvSpPr>
          <p:nvPr>
            <p:ph type="title"/>
          </p:nvPr>
        </p:nvSpPr>
        <p:spPr/>
        <p:txBody>
          <a:bodyPr/>
          <a:lstStyle/>
          <a:p>
            <a:r>
              <a:rPr lang="en"/>
              <a:t>Database Roles</a:t>
            </a:r>
          </a:p>
        </p:txBody>
      </p:sp>
      <p:sp>
        <p:nvSpPr>
          <p:cNvPr id="154" name="Shape 154"/>
          <p:cNvSpPr txBox="1">
            <a:spLocks noGrp="1"/>
          </p:cNvSpPr>
          <p:nvPr>
            <p:ph idx="1"/>
          </p:nvPr>
        </p:nvSpPr>
        <p:spPr/>
        <p:txBody>
          <a:bodyPr/>
          <a:lstStyle/>
          <a:p>
            <a:r>
              <a:rPr lang="en-US" dirty="0"/>
              <a:t>Same as server roles but at the Database level</a:t>
            </a:r>
          </a:p>
          <a:p>
            <a:r>
              <a:rPr lang="en-US" dirty="0"/>
              <a:t>Could always create custom roles</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Control Language (DCL)</a:t>
            </a:r>
          </a:p>
        </p:txBody>
      </p:sp>
      <p:sp>
        <p:nvSpPr>
          <p:cNvPr id="3" name="Content Placeholder 2"/>
          <p:cNvSpPr>
            <a:spLocks noGrp="1"/>
          </p:cNvSpPr>
          <p:nvPr>
            <p:ph idx="1"/>
          </p:nvPr>
        </p:nvSpPr>
        <p:spPr/>
        <p:txBody>
          <a:bodyPr/>
          <a:lstStyle/>
          <a:p>
            <a:r>
              <a:rPr lang="en-US" dirty="0"/>
              <a:t>GRANT – gives a principal access to a securable</a:t>
            </a:r>
          </a:p>
          <a:p>
            <a:r>
              <a:rPr lang="en-US" dirty="0"/>
              <a:t>REVOKE – takes away permissions given to a principal on a securable</a:t>
            </a:r>
          </a:p>
          <a:p>
            <a:r>
              <a:rPr lang="en-US" dirty="0"/>
              <a:t>DENY – denies access to a principal on a securable; this overrides any GRANT</a:t>
            </a:r>
          </a:p>
          <a:p>
            <a:r>
              <a:rPr lang="en-US" dirty="0"/>
              <a:t>WITH GRANT – allows the principal access to a securable and allows the principal permissions to GRANT access to other principals. Be careful with this!</a:t>
            </a:r>
          </a:p>
        </p:txBody>
      </p:sp>
    </p:spTree>
    <p:extLst>
      <p:ext uri="{BB962C8B-B14F-4D97-AF65-F5344CB8AC3E}">
        <p14:creationId xmlns:p14="http://schemas.microsoft.com/office/powerpoint/2010/main" val="206757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Demo</a:t>
            </a:r>
          </a:p>
        </p:txBody>
      </p:sp>
      <p:sp>
        <p:nvSpPr>
          <p:cNvPr id="5" name="Subtitle 4"/>
          <p:cNvSpPr>
            <a:spLocks noGrp="1"/>
          </p:cNvSpPr>
          <p:nvPr>
            <p:ph type="subTitle" idx="1"/>
          </p:nvPr>
        </p:nvSpPr>
        <p:spPr/>
        <p:txBody>
          <a:bodyPr/>
          <a:lstStyle/>
          <a:p>
            <a:r>
              <a:rPr lang="en-US" dirty="0"/>
              <a:t>Create DB Users, Roles, Schemas, DCL</a:t>
            </a:r>
          </a:p>
        </p:txBody>
      </p:sp>
    </p:spTree>
    <p:extLst>
      <p:ext uri="{BB962C8B-B14F-4D97-AF65-F5344CB8AC3E}">
        <p14:creationId xmlns:p14="http://schemas.microsoft.com/office/powerpoint/2010/main" val="201264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Shape 161"/>
          <p:cNvSpPr txBox="1">
            <a:spLocks noGrp="1"/>
          </p:cNvSpPr>
          <p:nvPr>
            <p:ph type="title"/>
          </p:nvPr>
        </p:nvSpPr>
        <p:spPr/>
        <p:txBody>
          <a:bodyPr/>
          <a:lstStyle/>
          <a:p>
            <a:r>
              <a:rPr lang="en"/>
              <a:t>SQL Orphanage</a:t>
            </a:r>
          </a:p>
        </p:txBody>
      </p:sp>
      <p:sp>
        <p:nvSpPr>
          <p:cNvPr id="160" name="Shape 160"/>
          <p:cNvSpPr txBox="1">
            <a:spLocks noGrp="1"/>
          </p:cNvSpPr>
          <p:nvPr>
            <p:ph idx="1"/>
          </p:nvPr>
        </p:nvSpPr>
        <p:spPr/>
        <p:txBody>
          <a:bodyPr/>
          <a:lstStyle/>
          <a:p>
            <a:r>
              <a:rPr lang="en-US"/>
              <a:t>SQL Server Logins have SIDs (Security ID)</a:t>
            </a:r>
          </a:p>
          <a:p>
            <a:r>
              <a:rPr lang="en-US"/>
              <a:t>This SID is created when the Login is created and is unique on each server because it is randomly generated</a:t>
            </a:r>
          </a:p>
          <a:p>
            <a:r>
              <a:rPr lang="en-US"/>
              <a:t>Problems occur when you move databases to other servers since they may already have the same SQL Login, or if it is created it will have a different SID</a:t>
            </a:r>
          </a:p>
          <a:p>
            <a:r>
              <a:rPr lang="en-US"/>
              <a:t>So the DB User is no longer mapped to the Login</a:t>
            </a:r>
          </a:p>
          <a:p>
            <a:endParaRPr lang="en-US"/>
          </a:p>
          <a:p>
            <a:endParaRPr lang="en-US"/>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1000"/>
                                        <p:tgtEl>
                                          <p:spTgt spid="1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0">
                                            <p:txEl>
                                              <p:pRg st="1" end="1"/>
                                            </p:txEl>
                                          </p:spTgt>
                                        </p:tgtEl>
                                        <p:attrNameLst>
                                          <p:attrName>style.visibility</p:attrName>
                                        </p:attrNameLst>
                                      </p:cBhvr>
                                      <p:to>
                                        <p:strVal val="visible"/>
                                      </p:to>
                                    </p:set>
                                    <p:animEffect transition="in" filter="fade">
                                      <p:cBhvr>
                                        <p:cTn id="12" dur="1000"/>
                                        <p:tgtEl>
                                          <p:spTgt spid="1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0">
                                            <p:txEl>
                                              <p:pRg st="2" end="2"/>
                                            </p:txEl>
                                          </p:spTgt>
                                        </p:tgtEl>
                                        <p:attrNameLst>
                                          <p:attrName>style.visibility</p:attrName>
                                        </p:attrNameLst>
                                      </p:cBhvr>
                                      <p:to>
                                        <p:strVal val="visible"/>
                                      </p:to>
                                    </p:set>
                                    <p:animEffect transition="in" filter="fade">
                                      <p:cBhvr>
                                        <p:cTn id="17" dur="1000"/>
                                        <p:tgtEl>
                                          <p:spTgt spid="1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0">
                                            <p:txEl>
                                              <p:pRg st="3" end="3"/>
                                            </p:txEl>
                                          </p:spTgt>
                                        </p:tgtEl>
                                        <p:attrNameLst>
                                          <p:attrName>style.visibility</p:attrName>
                                        </p:attrNameLst>
                                      </p:cBhvr>
                                      <p:to>
                                        <p:strVal val="visible"/>
                                      </p:to>
                                    </p:set>
                                    <p:animEffect transition="in" filter="fade">
                                      <p:cBhvr>
                                        <p:cTn id="22" dur="1000"/>
                                        <p:tgtEl>
                                          <p:spTgt spid="16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Shape 167"/>
          <p:cNvSpPr txBox="1">
            <a:spLocks noGrp="1"/>
          </p:cNvSpPr>
          <p:nvPr>
            <p:ph type="title"/>
          </p:nvPr>
        </p:nvSpPr>
        <p:spPr/>
        <p:txBody>
          <a:bodyPr/>
          <a:lstStyle/>
          <a:p>
            <a:r>
              <a:rPr lang="en"/>
              <a:t>Fixing Orphaned Users</a:t>
            </a:r>
          </a:p>
        </p:txBody>
      </p:sp>
      <p:sp>
        <p:nvSpPr>
          <p:cNvPr id="166" name="Shape 166"/>
          <p:cNvSpPr txBox="1">
            <a:spLocks noGrp="1"/>
          </p:cNvSpPr>
          <p:nvPr>
            <p:ph idx="1"/>
          </p:nvPr>
        </p:nvSpPr>
        <p:spPr/>
        <p:txBody>
          <a:bodyPr/>
          <a:lstStyle/>
          <a:p>
            <a:r>
              <a:rPr lang="en-US" dirty="0"/>
              <a:t>Use </a:t>
            </a:r>
            <a:r>
              <a:rPr lang="en-US" dirty="0" err="1"/>
              <a:t>sp_change_users_login</a:t>
            </a:r>
            <a:endParaRPr lang="en-US" dirty="0"/>
          </a:p>
          <a:p>
            <a:r>
              <a:rPr lang="en-US" dirty="0"/>
              <a:t>Use </a:t>
            </a:r>
            <a:r>
              <a:rPr lang="en-US" dirty="0" err="1"/>
              <a:t>sp_help_revlogin</a:t>
            </a:r>
            <a:r>
              <a:rPr lang="en-US" dirty="0"/>
              <a:t> - for many logins that need to be fixed, especially useful for migrations</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Shape 66"/>
          <p:cNvSpPr txBox="1">
            <a:spLocks noGrp="1"/>
          </p:cNvSpPr>
          <p:nvPr>
            <p:ph type="title"/>
          </p:nvPr>
        </p:nvSpPr>
        <p:spPr/>
        <p:txBody>
          <a:bodyPr/>
          <a:lstStyle/>
          <a:p>
            <a:r>
              <a:rPr lang="en"/>
              <a:t>Agenda</a:t>
            </a:r>
          </a:p>
        </p:txBody>
      </p:sp>
      <p:sp>
        <p:nvSpPr>
          <p:cNvPr id="65" name="Shape 65"/>
          <p:cNvSpPr txBox="1">
            <a:spLocks noGrp="1"/>
          </p:cNvSpPr>
          <p:nvPr>
            <p:ph idx="1"/>
          </p:nvPr>
        </p:nvSpPr>
        <p:spPr>
          <a:xfrm>
            <a:off x="287079" y="1108476"/>
            <a:ext cx="11066721" cy="4709670"/>
          </a:xfrm>
        </p:spPr>
        <p:txBody>
          <a:bodyPr/>
          <a:lstStyle/>
          <a:p>
            <a:r>
              <a:rPr lang="en-US" dirty="0"/>
              <a:t>SQL Server Security Top-Down Overview</a:t>
            </a:r>
          </a:p>
          <a:p>
            <a:r>
              <a:rPr lang="en-US" dirty="0"/>
              <a:t>Ports (SQL Server, Browser, DAC, SSAS)</a:t>
            </a:r>
          </a:p>
          <a:p>
            <a:r>
              <a:rPr lang="en-US" dirty="0"/>
              <a:t>Server Logins</a:t>
            </a:r>
          </a:p>
          <a:p>
            <a:r>
              <a:rPr lang="en-US" dirty="0"/>
              <a:t>Server Roles (Custom Roles New for 2012)</a:t>
            </a:r>
          </a:p>
          <a:p>
            <a:r>
              <a:rPr lang="en-US" dirty="0"/>
              <a:t>Logon Triggers</a:t>
            </a:r>
          </a:p>
          <a:p>
            <a:r>
              <a:rPr lang="en-US" dirty="0"/>
              <a:t>Database Schemas</a:t>
            </a:r>
          </a:p>
          <a:p>
            <a:r>
              <a:rPr lang="en-US" dirty="0"/>
              <a:t>Database Users</a:t>
            </a:r>
          </a:p>
          <a:p>
            <a:r>
              <a:rPr lang="en-US" dirty="0"/>
              <a:t>Database Roles</a:t>
            </a:r>
          </a:p>
          <a:p>
            <a:r>
              <a:rPr lang="en-US" dirty="0"/>
              <a:t>DCL</a:t>
            </a:r>
          </a:p>
          <a:p>
            <a:r>
              <a:rPr lang="en-US" dirty="0"/>
              <a:t>Database Cross Ownership Chaining</a:t>
            </a:r>
          </a:p>
          <a:p>
            <a:r>
              <a:rPr lang="en-US" dirty="0"/>
              <a:t>Contained Databases (SQL 2012+)</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Demo</a:t>
            </a:r>
          </a:p>
        </p:txBody>
      </p:sp>
      <p:sp>
        <p:nvSpPr>
          <p:cNvPr id="5" name="Subtitle 4"/>
          <p:cNvSpPr>
            <a:spLocks noGrp="1"/>
          </p:cNvSpPr>
          <p:nvPr>
            <p:ph type="subTitle" idx="1"/>
          </p:nvPr>
        </p:nvSpPr>
        <p:spPr/>
        <p:txBody>
          <a:bodyPr/>
          <a:lstStyle/>
          <a:p>
            <a:endParaRPr lang="en-US" dirty="0"/>
          </a:p>
          <a:p>
            <a:endParaRPr lang="en-US" dirty="0"/>
          </a:p>
          <a:p>
            <a:r>
              <a:rPr lang="en-US" dirty="0"/>
              <a:t>Create Orphaned user and fix</a:t>
            </a:r>
          </a:p>
          <a:p>
            <a:endParaRPr lang="en-US" dirty="0"/>
          </a:p>
        </p:txBody>
      </p:sp>
    </p:spTree>
    <p:extLst>
      <p:ext uri="{BB962C8B-B14F-4D97-AF65-F5344CB8AC3E}">
        <p14:creationId xmlns:p14="http://schemas.microsoft.com/office/powerpoint/2010/main" val="2552740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Shape 173"/>
          <p:cNvSpPr txBox="1">
            <a:spLocks noGrp="1"/>
          </p:cNvSpPr>
          <p:nvPr>
            <p:ph type="title"/>
          </p:nvPr>
        </p:nvSpPr>
        <p:spPr/>
        <p:txBody>
          <a:bodyPr/>
          <a:lstStyle/>
          <a:p>
            <a:r>
              <a:rPr lang="en-US"/>
              <a:t>Database Cross Ownership Chaining</a:t>
            </a:r>
          </a:p>
          <a:p>
            <a:endParaRPr lang="en-US"/>
          </a:p>
        </p:txBody>
      </p:sp>
      <p:sp>
        <p:nvSpPr>
          <p:cNvPr id="172" name="Shape 172"/>
          <p:cNvSpPr txBox="1">
            <a:spLocks noGrp="1"/>
          </p:cNvSpPr>
          <p:nvPr>
            <p:ph idx="1"/>
          </p:nvPr>
        </p:nvSpPr>
        <p:spPr/>
        <p:txBody>
          <a:bodyPr/>
          <a:lstStyle/>
          <a:p>
            <a:r>
              <a:rPr lang="en-US"/>
              <a:t>Disabled by default</a:t>
            </a:r>
          </a:p>
          <a:p>
            <a:r>
              <a:rPr lang="en-US"/>
              <a:t>Can be enabled at DB or Instance level</a:t>
            </a:r>
          </a:p>
          <a:p>
            <a:r>
              <a:rPr lang="en-US"/>
              <a:t>"When an object is accessed through a chain, SQL Server first compares the owner of the object to the owner of the calling object. This is the previous link in the chain. If both objects have the same owner, permissions on the referenced object are not evaluated."</a:t>
            </a:r>
          </a:p>
          <a:p>
            <a:r>
              <a:rPr lang="en-US">
                <a:hlinkClick r:id="rId3"/>
              </a:rPr>
              <a:t>http://msdn.microsoft.com/en-us/library/ms188676(v=sql.105).aspx</a:t>
            </a:r>
          </a:p>
          <a:p>
            <a:endParaRPr lang="en-US"/>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xEl>
                                              <p:pRg st="0" end="0"/>
                                            </p:txEl>
                                          </p:spTgt>
                                        </p:tgtEl>
                                        <p:attrNameLst>
                                          <p:attrName>style.visibility</p:attrName>
                                        </p:attrNameLst>
                                      </p:cBhvr>
                                      <p:to>
                                        <p:strVal val="visible"/>
                                      </p:to>
                                    </p:set>
                                    <p:animEffect transition="in" filter="fade">
                                      <p:cBhvr>
                                        <p:cTn id="7" dur="1000"/>
                                        <p:tgtEl>
                                          <p:spTgt spid="1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2">
                                            <p:txEl>
                                              <p:pRg st="1" end="1"/>
                                            </p:txEl>
                                          </p:spTgt>
                                        </p:tgtEl>
                                        <p:attrNameLst>
                                          <p:attrName>style.visibility</p:attrName>
                                        </p:attrNameLst>
                                      </p:cBhvr>
                                      <p:to>
                                        <p:strVal val="visible"/>
                                      </p:to>
                                    </p:set>
                                    <p:animEffect transition="in" filter="fade">
                                      <p:cBhvr>
                                        <p:cTn id="12" dur="1000"/>
                                        <p:tgtEl>
                                          <p:spTgt spid="1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2">
                                            <p:txEl>
                                              <p:pRg st="2" end="2"/>
                                            </p:txEl>
                                          </p:spTgt>
                                        </p:tgtEl>
                                        <p:attrNameLst>
                                          <p:attrName>style.visibility</p:attrName>
                                        </p:attrNameLst>
                                      </p:cBhvr>
                                      <p:to>
                                        <p:strVal val="visible"/>
                                      </p:to>
                                    </p:set>
                                    <p:animEffect transition="in" filter="fade">
                                      <p:cBhvr>
                                        <p:cTn id="17" dur="1000"/>
                                        <p:tgtEl>
                                          <p:spTgt spid="1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2">
                                            <p:txEl>
                                              <p:pRg st="3" end="3"/>
                                            </p:txEl>
                                          </p:spTgt>
                                        </p:tgtEl>
                                        <p:attrNameLst>
                                          <p:attrName>style.visibility</p:attrName>
                                        </p:attrNameLst>
                                      </p:cBhvr>
                                      <p:to>
                                        <p:strVal val="visible"/>
                                      </p:to>
                                    </p:set>
                                    <p:animEffect transition="in" filter="fade">
                                      <p:cBhvr>
                                        <p:cTn id="22" dur="1000"/>
                                        <p:tgtEl>
                                          <p:spTgt spid="17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p:txBody>
          <a:bodyPr/>
          <a:lstStyle/>
          <a:p>
            <a:r>
              <a:rPr lang="en"/>
              <a:t>Database Cross Ownership Chaining</a:t>
            </a:r>
          </a:p>
        </p:txBody>
      </p:sp>
      <p:sp>
        <p:nvSpPr>
          <p:cNvPr id="179" name="Shape 179"/>
          <p:cNvSpPr txBox="1">
            <a:spLocks noGrp="1"/>
          </p:cNvSpPr>
          <p:nvPr>
            <p:ph idx="1"/>
          </p:nvPr>
        </p:nvSpPr>
        <p:spPr/>
        <p:txBody>
          <a:bodyPr/>
          <a:lstStyle/>
          <a:p>
            <a:r>
              <a:rPr lang="en"/>
              <a:t>At the Database Level</a:t>
            </a:r>
          </a:p>
          <a:p>
            <a:r>
              <a:rPr lang="en"/>
              <a:t>Scenario 1 - Green and Red have given Permission</a:t>
            </a:r>
          </a:p>
          <a:p>
            <a:r>
              <a:rPr lang="en"/>
              <a:t>Scenario 2 - Green has given Permission</a:t>
            </a:r>
          </a:p>
        </p:txBody>
      </p:sp>
      <p:sp>
        <p:nvSpPr>
          <p:cNvPr id="180" name="Shape 180"/>
          <p:cNvSpPr/>
          <p:nvPr/>
        </p:nvSpPr>
        <p:spPr>
          <a:xfrm>
            <a:off x="3021000" y="3296075"/>
            <a:ext cx="587400" cy="571500"/>
          </a:xfrm>
          <a:prstGeom prst="smileyFace">
            <a:avLst>
              <a:gd name="adj" fmla="val 4653"/>
            </a:avLst>
          </a:prstGeom>
          <a:solidFill>
            <a:srgbClr val="FF99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81" name="Shape 181"/>
          <p:cNvSpPr/>
          <p:nvPr/>
        </p:nvSpPr>
        <p:spPr>
          <a:xfrm>
            <a:off x="4384625" y="3415475"/>
            <a:ext cx="587400" cy="571500"/>
          </a:xfrm>
          <a:prstGeom prst="smileyFace">
            <a:avLst>
              <a:gd name="adj" fmla="val 4653"/>
            </a:avLst>
          </a:prstGeom>
          <a:solidFill>
            <a:srgbClr val="00FF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82" name="Shape 182"/>
          <p:cNvSpPr/>
          <p:nvPr/>
        </p:nvSpPr>
        <p:spPr>
          <a:xfrm>
            <a:off x="4836476" y="4225962"/>
            <a:ext cx="1518325" cy="870050"/>
          </a:xfrm>
          <a:prstGeom prst="flowChartPredefinedProcess">
            <a:avLst/>
          </a:prstGeom>
          <a:solidFill>
            <a:srgbClr val="00FF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Table 1</a:t>
            </a:r>
          </a:p>
        </p:txBody>
      </p:sp>
      <p:sp>
        <p:nvSpPr>
          <p:cNvPr id="183" name="Shape 183"/>
          <p:cNvSpPr/>
          <p:nvPr/>
        </p:nvSpPr>
        <p:spPr>
          <a:xfrm>
            <a:off x="6967701" y="4238146"/>
            <a:ext cx="1518325" cy="870050"/>
          </a:xfrm>
          <a:prstGeom prst="flowChartPredefinedProcess">
            <a:avLst/>
          </a:prstGeom>
          <a:solidFill>
            <a:srgbClr val="00FF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Table 2</a:t>
            </a:r>
          </a:p>
        </p:txBody>
      </p:sp>
      <p:sp>
        <p:nvSpPr>
          <p:cNvPr id="184" name="Shape 184"/>
          <p:cNvSpPr/>
          <p:nvPr/>
        </p:nvSpPr>
        <p:spPr>
          <a:xfrm>
            <a:off x="9025126" y="4225962"/>
            <a:ext cx="1518325" cy="870050"/>
          </a:xfrm>
          <a:prstGeom prst="flowChartPredefinedProcess">
            <a:avLst/>
          </a:prstGeom>
          <a:solidFill>
            <a:srgbClr val="00FF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Table 3</a:t>
            </a:r>
          </a:p>
        </p:txBody>
      </p:sp>
      <p:sp>
        <p:nvSpPr>
          <p:cNvPr id="185" name="Shape 185"/>
          <p:cNvSpPr/>
          <p:nvPr/>
        </p:nvSpPr>
        <p:spPr>
          <a:xfrm>
            <a:off x="5509425" y="3415475"/>
            <a:ext cx="587400" cy="571500"/>
          </a:xfrm>
          <a:prstGeom prst="smileyFace">
            <a:avLst>
              <a:gd name="adj" fmla="val 4653"/>
            </a:avLst>
          </a:prstGeom>
          <a:solidFill>
            <a:srgbClr val="CC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86" name="Shape 186"/>
          <p:cNvSpPr/>
          <p:nvPr/>
        </p:nvSpPr>
        <p:spPr>
          <a:xfrm>
            <a:off x="6967701" y="5907750"/>
            <a:ext cx="1518325" cy="870050"/>
          </a:xfrm>
          <a:prstGeom prst="flowChartPredefinedProcess">
            <a:avLst/>
          </a:prstGeom>
          <a:solidFill>
            <a:srgbClr val="CC00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Table 4</a:t>
            </a:r>
          </a:p>
        </p:txBody>
      </p:sp>
      <p:sp>
        <p:nvSpPr>
          <p:cNvPr id="187" name="Shape 187"/>
          <p:cNvSpPr/>
          <p:nvPr/>
        </p:nvSpPr>
        <p:spPr>
          <a:xfrm>
            <a:off x="2858675" y="4272276"/>
            <a:ext cx="1364796" cy="801791"/>
          </a:xfrm>
          <a:prstGeom prst="flowChartDocument">
            <a:avLst/>
          </a:prstGeom>
          <a:solidFill>
            <a:srgbClr val="00FF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View</a:t>
            </a:r>
          </a:p>
        </p:txBody>
      </p:sp>
      <p:cxnSp>
        <p:nvCxnSpPr>
          <p:cNvPr id="188" name="Shape 188"/>
          <p:cNvCxnSpPr>
            <a:stCxn id="180" idx="4"/>
            <a:endCxn id="187" idx="0"/>
          </p:cNvCxnSpPr>
          <p:nvPr/>
        </p:nvCxnSpPr>
        <p:spPr>
          <a:xfrm>
            <a:off x="3314700" y="3867575"/>
            <a:ext cx="226500" cy="404700"/>
          </a:xfrm>
          <a:prstGeom prst="straightConnector1">
            <a:avLst/>
          </a:prstGeom>
          <a:ln>
            <a:headEnd type="none" w="lg" len="lg"/>
            <a:tailEnd type="stealth" w="lg" len="lg"/>
          </a:ln>
        </p:spPr>
        <p:style>
          <a:lnRef idx="3">
            <a:schemeClr val="dk1"/>
          </a:lnRef>
          <a:fillRef idx="0">
            <a:schemeClr val="dk1"/>
          </a:fillRef>
          <a:effectRef idx="2">
            <a:schemeClr val="dk1"/>
          </a:effectRef>
          <a:fontRef idx="minor">
            <a:schemeClr val="tx1"/>
          </a:fontRef>
        </p:style>
      </p:cxnSp>
      <p:cxnSp>
        <p:nvCxnSpPr>
          <p:cNvPr id="189" name="Shape 189"/>
          <p:cNvCxnSpPr>
            <a:stCxn id="187" idx="3"/>
            <a:endCxn id="182" idx="1"/>
          </p:cNvCxnSpPr>
          <p:nvPr/>
        </p:nvCxnSpPr>
        <p:spPr>
          <a:xfrm rot="10800000" flipH="1">
            <a:off x="4223472" y="4660870"/>
            <a:ext cx="612899" cy="12300"/>
          </a:xfrm>
          <a:prstGeom prst="straightConnector1">
            <a:avLst/>
          </a:prstGeom>
          <a:ln>
            <a:headEnd type="none" w="lg" len="lg"/>
            <a:tailEnd type="stealth" w="lg" len="lg"/>
          </a:ln>
        </p:spPr>
        <p:style>
          <a:lnRef idx="3">
            <a:schemeClr val="dk1"/>
          </a:lnRef>
          <a:fillRef idx="0">
            <a:schemeClr val="dk1"/>
          </a:fillRef>
          <a:effectRef idx="2">
            <a:schemeClr val="dk1"/>
          </a:effectRef>
          <a:fontRef idx="minor">
            <a:schemeClr val="tx1"/>
          </a:fontRef>
        </p:style>
      </p:cxnSp>
      <p:cxnSp>
        <p:nvCxnSpPr>
          <p:cNvPr id="190" name="Shape 190"/>
          <p:cNvCxnSpPr/>
          <p:nvPr/>
        </p:nvCxnSpPr>
        <p:spPr>
          <a:xfrm rot="10800000" flipH="1">
            <a:off x="6354800" y="4667021"/>
            <a:ext cx="612900" cy="12300"/>
          </a:xfrm>
          <a:prstGeom prst="straightConnector1">
            <a:avLst/>
          </a:prstGeom>
          <a:ln>
            <a:headEnd type="none" w="lg" len="lg"/>
            <a:tailEnd type="stealth" w="lg" len="lg"/>
          </a:ln>
        </p:spPr>
        <p:style>
          <a:lnRef idx="3">
            <a:schemeClr val="dk1"/>
          </a:lnRef>
          <a:fillRef idx="0">
            <a:schemeClr val="dk1"/>
          </a:fillRef>
          <a:effectRef idx="2">
            <a:schemeClr val="dk1"/>
          </a:effectRef>
          <a:fontRef idx="minor">
            <a:schemeClr val="tx1"/>
          </a:fontRef>
        </p:style>
      </p:cxnSp>
      <p:cxnSp>
        <p:nvCxnSpPr>
          <p:cNvPr id="191" name="Shape 191"/>
          <p:cNvCxnSpPr>
            <a:stCxn id="183" idx="3"/>
            <a:endCxn id="184" idx="1"/>
          </p:cNvCxnSpPr>
          <p:nvPr/>
        </p:nvCxnSpPr>
        <p:spPr>
          <a:xfrm rot="10800000" flipH="1">
            <a:off x="8486025" y="4660871"/>
            <a:ext cx="539100" cy="12300"/>
          </a:xfrm>
          <a:prstGeom prst="straightConnector1">
            <a:avLst/>
          </a:prstGeom>
          <a:ln>
            <a:headEnd type="none" w="lg" len="lg"/>
            <a:tailEnd type="stealth" w="lg" len="lg"/>
          </a:ln>
        </p:spPr>
        <p:style>
          <a:lnRef idx="3">
            <a:schemeClr val="dk1"/>
          </a:lnRef>
          <a:fillRef idx="0">
            <a:schemeClr val="dk1"/>
          </a:fillRef>
          <a:effectRef idx="2">
            <a:schemeClr val="dk1"/>
          </a:effectRef>
          <a:fontRef idx="minor">
            <a:schemeClr val="tx1"/>
          </a:fontRef>
        </p:style>
      </p:cxnSp>
      <p:cxnSp>
        <p:nvCxnSpPr>
          <p:cNvPr id="192" name="Shape 192"/>
          <p:cNvCxnSpPr>
            <a:stCxn id="184" idx="2"/>
            <a:endCxn id="186" idx="0"/>
          </p:cNvCxnSpPr>
          <p:nvPr/>
        </p:nvCxnSpPr>
        <p:spPr>
          <a:xfrm flipH="1">
            <a:off x="7726887" y="5096012"/>
            <a:ext cx="2057400" cy="811800"/>
          </a:xfrm>
          <a:prstGeom prst="straightConnector1">
            <a:avLst/>
          </a:prstGeom>
          <a:ln>
            <a:headEnd type="none" w="lg" len="lg"/>
            <a:tailEnd type="stealth" w="lg" len="lg"/>
          </a:ln>
        </p:spPr>
        <p:style>
          <a:lnRef idx="3">
            <a:schemeClr val="dk1"/>
          </a:lnRef>
          <a:fillRef idx="0">
            <a:schemeClr val="dk1"/>
          </a:fillRef>
          <a:effectRef idx="2">
            <a:schemeClr val="dk1"/>
          </a:effectRef>
          <a:fontRef idx="minor">
            <a:schemeClr val="tx1"/>
          </a:fontRef>
        </p:style>
      </p:cxnSp>
      <p:sp>
        <p:nvSpPr>
          <p:cNvPr id="193" name="Shape 193"/>
          <p:cNvSpPr txBox="1"/>
          <p:nvPr/>
        </p:nvSpPr>
        <p:spPr>
          <a:xfrm>
            <a:off x="2479350" y="5919725"/>
            <a:ext cx="3599700" cy="801900"/>
          </a:xfrm>
          <a:prstGeom prst="rect">
            <a:avLst/>
          </a:prstGeom>
          <a:noFill/>
          <a:ln>
            <a:noFill/>
          </a:ln>
        </p:spPr>
        <p:txBody>
          <a:bodyPr lIns="91425" tIns="91425" rIns="91425" bIns="91425" anchor="t" anchorCtr="0">
            <a:noAutofit/>
          </a:bodyPr>
          <a:lstStyle/>
          <a:p>
            <a:r>
              <a:rPr lang="en" sz="1800">
                <a:solidFill>
                  <a:srgbClr val="FFFFFF"/>
                </a:solidFill>
              </a:rPr>
              <a:t>Color signifies object ownership</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p:txBody>
          <a:bodyPr/>
          <a:lstStyle/>
          <a:p>
            <a:r>
              <a:rPr lang="en"/>
              <a:t>Database Cross Ownership Chaining</a:t>
            </a:r>
          </a:p>
          <a:p>
            <a:r>
              <a:rPr lang="en"/>
              <a:t>(Instance Level)</a:t>
            </a:r>
          </a:p>
        </p:txBody>
      </p:sp>
      <p:sp>
        <p:nvSpPr>
          <p:cNvPr id="199" name="Shape 199"/>
          <p:cNvSpPr txBox="1">
            <a:spLocks noGrp="1"/>
          </p:cNvSpPr>
          <p:nvPr>
            <p:ph idx="1"/>
          </p:nvPr>
        </p:nvSpPr>
        <p:spPr/>
        <p:txBody>
          <a:bodyPr/>
          <a:lstStyle/>
          <a:p>
            <a:r>
              <a:rPr lang="en"/>
              <a:t>At the Instance Level (between DBs)</a:t>
            </a:r>
          </a:p>
          <a:p>
            <a:r>
              <a:rPr lang="en"/>
              <a:t>Scenario - Green has given Permission on DB1 only</a:t>
            </a:r>
          </a:p>
          <a:p>
            <a:r>
              <a:rPr lang="en"/>
              <a:t>Ownership chaining is enabled between DBs then permissions will not be checked since Green owns objects</a:t>
            </a:r>
          </a:p>
        </p:txBody>
      </p:sp>
      <p:sp>
        <p:nvSpPr>
          <p:cNvPr id="200" name="Shape 200"/>
          <p:cNvSpPr/>
          <p:nvPr/>
        </p:nvSpPr>
        <p:spPr>
          <a:xfrm>
            <a:off x="3021000" y="3745775"/>
            <a:ext cx="587400" cy="571500"/>
          </a:xfrm>
          <a:prstGeom prst="smileyFace">
            <a:avLst>
              <a:gd name="adj" fmla="val 4653"/>
            </a:avLst>
          </a:prstGeom>
          <a:solidFill>
            <a:srgbClr val="FF99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201" name="Shape 201"/>
          <p:cNvSpPr/>
          <p:nvPr/>
        </p:nvSpPr>
        <p:spPr>
          <a:xfrm>
            <a:off x="2750535" y="4317275"/>
            <a:ext cx="3770217" cy="1995976"/>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a:p>
            <a:endParaRPr/>
          </a:p>
          <a:p>
            <a:endParaRPr/>
          </a:p>
          <a:p>
            <a:r>
              <a:rPr lang="en"/>
              <a:t>Database 1</a:t>
            </a:r>
          </a:p>
        </p:txBody>
      </p:sp>
      <p:sp>
        <p:nvSpPr>
          <p:cNvPr id="202" name="Shape 202"/>
          <p:cNvSpPr/>
          <p:nvPr/>
        </p:nvSpPr>
        <p:spPr>
          <a:xfrm>
            <a:off x="3906950" y="3745775"/>
            <a:ext cx="587400" cy="571500"/>
          </a:xfrm>
          <a:prstGeom prst="smileyFace">
            <a:avLst>
              <a:gd name="adj" fmla="val 4653"/>
            </a:avLst>
          </a:prstGeom>
          <a:solidFill>
            <a:srgbClr val="00FF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203" name="Shape 203"/>
          <p:cNvSpPr/>
          <p:nvPr/>
        </p:nvSpPr>
        <p:spPr>
          <a:xfrm>
            <a:off x="4836476" y="4675662"/>
            <a:ext cx="1518325" cy="870050"/>
          </a:xfrm>
          <a:prstGeom prst="flowChartPredefinedProcess">
            <a:avLst/>
          </a:prstGeom>
          <a:solidFill>
            <a:srgbClr val="00FF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Table 1</a:t>
            </a:r>
          </a:p>
        </p:txBody>
      </p:sp>
      <p:sp>
        <p:nvSpPr>
          <p:cNvPr id="204" name="Shape 204"/>
          <p:cNvSpPr/>
          <p:nvPr/>
        </p:nvSpPr>
        <p:spPr>
          <a:xfrm>
            <a:off x="6827819" y="4317275"/>
            <a:ext cx="3804324" cy="1995976"/>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a:p>
            <a:endParaRPr/>
          </a:p>
          <a:p>
            <a:endParaRPr/>
          </a:p>
          <a:p>
            <a:endParaRPr/>
          </a:p>
          <a:p>
            <a:r>
              <a:rPr lang="en"/>
              <a:t>Database 2</a:t>
            </a:r>
          </a:p>
        </p:txBody>
      </p:sp>
      <p:sp>
        <p:nvSpPr>
          <p:cNvPr id="205" name="Shape 205"/>
          <p:cNvSpPr/>
          <p:nvPr/>
        </p:nvSpPr>
        <p:spPr>
          <a:xfrm>
            <a:off x="7189476" y="4675662"/>
            <a:ext cx="1518325" cy="870050"/>
          </a:xfrm>
          <a:prstGeom prst="flowChartPredefinedProcess">
            <a:avLst/>
          </a:prstGeom>
          <a:solidFill>
            <a:srgbClr val="00FF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Table 2</a:t>
            </a:r>
          </a:p>
        </p:txBody>
      </p:sp>
      <p:sp>
        <p:nvSpPr>
          <p:cNvPr id="206" name="Shape 206"/>
          <p:cNvSpPr/>
          <p:nvPr/>
        </p:nvSpPr>
        <p:spPr>
          <a:xfrm>
            <a:off x="9025126" y="4675662"/>
            <a:ext cx="1518325" cy="870050"/>
          </a:xfrm>
          <a:prstGeom prst="flowChartPredefinedProcess">
            <a:avLst/>
          </a:prstGeom>
          <a:solidFill>
            <a:srgbClr val="00FF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Table 3</a:t>
            </a:r>
          </a:p>
        </p:txBody>
      </p:sp>
      <p:sp>
        <p:nvSpPr>
          <p:cNvPr id="207" name="Shape 207"/>
          <p:cNvSpPr/>
          <p:nvPr/>
        </p:nvSpPr>
        <p:spPr>
          <a:xfrm>
            <a:off x="2858675" y="4721976"/>
            <a:ext cx="1364796" cy="801791"/>
          </a:xfrm>
          <a:prstGeom prst="flowChartDocument">
            <a:avLst/>
          </a:prstGeom>
          <a:solidFill>
            <a:srgbClr val="00FF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View</a:t>
            </a:r>
          </a:p>
        </p:txBody>
      </p:sp>
      <p:cxnSp>
        <p:nvCxnSpPr>
          <p:cNvPr id="208" name="Shape 208"/>
          <p:cNvCxnSpPr>
            <a:stCxn id="200" idx="4"/>
            <a:endCxn id="207" idx="0"/>
          </p:cNvCxnSpPr>
          <p:nvPr/>
        </p:nvCxnSpPr>
        <p:spPr>
          <a:xfrm>
            <a:off x="3314700" y="4317275"/>
            <a:ext cx="226500" cy="404700"/>
          </a:xfrm>
          <a:prstGeom prst="straightConnector1">
            <a:avLst/>
          </a:prstGeom>
          <a:ln>
            <a:headEnd type="none" w="lg" len="lg"/>
            <a:tailEnd type="stealth" w="lg" len="lg"/>
          </a:ln>
        </p:spPr>
        <p:style>
          <a:lnRef idx="2">
            <a:schemeClr val="dk1"/>
          </a:lnRef>
          <a:fillRef idx="0">
            <a:schemeClr val="dk1"/>
          </a:fillRef>
          <a:effectRef idx="1">
            <a:schemeClr val="dk1"/>
          </a:effectRef>
          <a:fontRef idx="minor">
            <a:schemeClr val="tx1"/>
          </a:fontRef>
        </p:style>
      </p:cxnSp>
      <p:cxnSp>
        <p:nvCxnSpPr>
          <p:cNvPr id="209" name="Shape 209"/>
          <p:cNvCxnSpPr>
            <a:stCxn id="207" idx="3"/>
            <a:endCxn id="203" idx="1"/>
          </p:cNvCxnSpPr>
          <p:nvPr/>
        </p:nvCxnSpPr>
        <p:spPr>
          <a:xfrm rot="10800000" flipH="1">
            <a:off x="4223472" y="5110570"/>
            <a:ext cx="612899" cy="12300"/>
          </a:xfrm>
          <a:prstGeom prst="straightConnector1">
            <a:avLst/>
          </a:prstGeom>
          <a:ln>
            <a:headEnd type="none" w="lg" len="lg"/>
            <a:tailEnd type="stealth" w="lg" len="lg"/>
          </a:ln>
        </p:spPr>
        <p:style>
          <a:lnRef idx="2">
            <a:schemeClr val="dk1"/>
          </a:lnRef>
          <a:fillRef idx="0">
            <a:schemeClr val="dk1"/>
          </a:fillRef>
          <a:effectRef idx="1">
            <a:schemeClr val="dk1"/>
          </a:effectRef>
          <a:fontRef idx="minor">
            <a:schemeClr val="tx1"/>
          </a:fontRef>
        </p:style>
      </p:cxnSp>
      <p:cxnSp>
        <p:nvCxnSpPr>
          <p:cNvPr id="210" name="Shape 210"/>
          <p:cNvCxnSpPr>
            <a:endCxn id="205" idx="1"/>
          </p:cNvCxnSpPr>
          <p:nvPr/>
        </p:nvCxnSpPr>
        <p:spPr>
          <a:xfrm rot="10800000" flipH="1">
            <a:off x="6354874" y="5110687"/>
            <a:ext cx="834600" cy="18300"/>
          </a:xfrm>
          <a:prstGeom prst="straightConnector1">
            <a:avLst/>
          </a:prstGeom>
          <a:ln>
            <a:headEnd type="none" w="lg" len="lg"/>
            <a:tailEnd type="stealth" w="lg" len="lg"/>
          </a:ln>
        </p:spPr>
        <p:style>
          <a:lnRef idx="2">
            <a:schemeClr val="dk1"/>
          </a:lnRef>
          <a:fillRef idx="0">
            <a:schemeClr val="dk1"/>
          </a:fillRef>
          <a:effectRef idx="1">
            <a:schemeClr val="dk1"/>
          </a:effectRef>
          <a:fontRef idx="minor">
            <a:schemeClr val="tx1"/>
          </a:fontRef>
        </p:style>
      </p:cxnSp>
      <p:cxnSp>
        <p:nvCxnSpPr>
          <p:cNvPr id="211" name="Shape 211"/>
          <p:cNvCxnSpPr>
            <a:stCxn id="205" idx="3"/>
            <a:endCxn id="206" idx="1"/>
          </p:cNvCxnSpPr>
          <p:nvPr/>
        </p:nvCxnSpPr>
        <p:spPr>
          <a:xfrm>
            <a:off x="8707800" y="5110687"/>
            <a:ext cx="317400" cy="0"/>
          </a:xfrm>
          <a:prstGeom prst="straightConnector1">
            <a:avLst/>
          </a:prstGeom>
          <a:ln>
            <a:headEnd type="none" w="lg" len="lg"/>
            <a:tailEnd type="stealth" w="lg" len="lg"/>
          </a:ln>
        </p:spPr>
        <p:style>
          <a:lnRef idx="2">
            <a:schemeClr val="dk1"/>
          </a:lnRef>
          <a:fillRef idx="0">
            <a:schemeClr val="dk1"/>
          </a:fillRef>
          <a:effectRef idx="1">
            <a:schemeClr val="dk1"/>
          </a:effectRef>
          <a:fontRef idx="minor">
            <a:schemeClr val="tx1"/>
          </a:fontRef>
        </p:style>
      </p:cxnSp>
      <p:sp>
        <p:nvSpPr>
          <p:cNvPr id="212" name="Shape 212"/>
          <p:cNvSpPr txBox="1"/>
          <p:nvPr/>
        </p:nvSpPr>
        <p:spPr>
          <a:xfrm>
            <a:off x="2502398" y="6277975"/>
            <a:ext cx="3599700" cy="801900"/>
          </a:xfrm>
          <a:prstGeom prst="rect">
            <a:avLst/>
          </a:prstGeom>
          <a:noFill/>
          <a:ln>
            <a:noFill/>
          </a:ln>
        </p:spPr>
        <p:txBody>
          <a:bodyPr lIns="91425" tIns="91425" rIns="91425" bIns="91425" anchor="t" anchorCtr="0">
            <a:noAutofit/>
          </a:bodyPr>
          <a:lstStyle/>
          <a:p>
            <a:r>
              <a:rPr lang="en" sz="1800">
                <a:solidFill>
                  <a:srgbClr val="FFFFFF"/>
                </a:solidFill>
              </a:rPr>
              <a:t>Color signifies object ownership</a:t>
            </a:r>
          </a:p>
        </p:txBody>
      </p:sp>
      <p:sp>
        <p:nvSpPr>
          <p:cNvPr id="213" name="Shape 213"/>
          <p:cNvSpPr/>
          <p:nvPr/>
        </p:nvSpPr>
        <p:spPr>
          <a:xfrm>
            <a:off x="7573650" y="3745775"/>
            <a:ext cx="587400" cy="571500"/>
          </a:xfrm>
          <a:prstGeom prst="smileyFace">
            <a:avLst>
              <a:gd name="adj" fmla="val 4653"/>
            </a:avLst>
          </a:prstGeom>
          <a:solidFill>
            <a:srgbClr val="00FF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p:txBody>
          <a:bodyPr/>
          <a:lstStyle/>
          <a:p>
            <a:r>
              <a:rPr lang="en" dirty="0"/>
              <a:t>Database Cross Ownership Chaining</a:t>
            </a:r>
          </a:p>
          <a:p>
            <a:r>
              <a:rPr lang="en" dirty="0"/>
              <a:t>(Instance Level)</a:t>
            </a:r>
          </a:p>
        </p:txBody>
      </p:sp>
      <p:sp>
        <p:nvSpPr>
          <p:cNvPr id="219" name="Shape 219"/>
          <p:cNvSpPr txBox="1">
            <a:spLocks noGrp="1"/>
          </p:cNvSpPr>
          <p:nvPr>
            <p:ph idx="1"/>
          </p:nvPr>
        </p:nvSpPr>
        <p:spPr/>
        <p:txBody>
          <a:bodyPr/>
          <a:lstStyle/>
          <a:p>
            <a:r>
              <a:rPr lang="en"/>
              <a:t>What if Orange is DB_Owner on DB1?</a:t>
            </a:r>
          </a:p>
          <a:p>
            <a:r>
              <a:rPr lang="en"/>
              <a:t>Can create Green user, create a view owned by Green user that references tables in DB2</a:t>
            </a:r>
          </a:p>
          <a:p>
            <a:r>
              <a:rPr lang="en"/>
              <a:t>Evil Orange is malicious and thus gains access</a:t>
            </a:r>
          </a:p>
        </p:txBody>
      </p:sp>
      <p:sp>
        <p:nvSpPr>
          <p:cNvPr id="220" name="Shape 220"/>
          <p:cNvSpPr/>
          <p:nvPr/>
        </p:nvSpPr>
        <p:spPr>
          <a:xfrm>
            <a:off x="2844305" y="3692950"/>
            <a:ext cx="587400" cy="571500"/>
          </a:xfrm>
          <a:prstGeom prst="smileyFace">
            <a:avLst>
              <a:gd name="adj" fmla="val -4653"/>
            </a:avLst>
          </a:prstGeom>
          <a:solidFill>
            <a:srgbClr val="FF99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221" name="Shape 221"/>
          <p:cNvSpPr/>
          <p:nvPr/>
        </p:nvSpPr>
        <p:spPr>
          <a:xfrm>
            <a:off x="2573841" y="4264450"/>
            <a:ext cx="3770217" cy="1995976"/>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a:p>
            <a:endParaRPr/>
          </a:p>
          <a:p>
            <a:endParaRPr/>
          </a:p>
          <a:p>
            <a:r>
              <a:rPr lang="en"/>
              <a:t>Database 1</a:t>
            </a:r>
          </a:p>
        </p:txBody>
      </p:sp>
      <p:sp>
        <p:nvSpPr>
          <p:cNvPr id="222" name="Shape 222"/>
          <p:cNvSpPr/>
          <p:nvPr/>
        </p:nvSpPr>
        <p:spPr>
          <a:xfrm>
            <a:off x="3730255" y="3692950"/>
            <a:ext cx="587400" cy="571500"/>
          </a:xfrm>
          <a:prstGeom prst="smileyFace">
            <a:avLst>
              <a:gd name="adj" fmla="val -4653"/>
            </a:avLst>
          </a:prstGeom>
          <a:solidFill>
            <a:srgbClr val="00FF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223" name="Shape 223"/>
          <p:cNvSpPr/>
          <p:nvPr/>
        </p:nvSpPr>
        <p:spPr>
          <a:xfrm>
            <a:off x="6651125" y="4264450"/>
            <a:ext cx="3804324" cy="1995976"/>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a:p>
            <a:endParaRPr/>
          </a:p>
          <a:p>
            <a:endParaRPr/>
          </a:p>
          <a:p>
            <a:endParaRPr/>
          </a:p>
          <a:p>
            <a:r>
              <a:rPr lang="en"/>
              <a:t>Database 2</a:t>
            </a:r>
          </a:p>
        </p:txBody>
      </p:sp>
      <p:sp>
        <p:nvSpPr>
          <p:cNvPr id="224" name="Shape 224"/>
          <p:cNvSpPr/>
          <p:nvPr/>
        </p:nvSpPr>
        <p:spPr>
          <a:xfrm>
            <a:off x="7012781" y="4622837"/>
            <a:ext cx="1518325" cy="870050"/>
          </a:xfrm>
          <a:prstGeom prst="flowChartPredefinedProcess">
            <a:avLst/>
          </a:prstGeom>
          <a:solidFill>
            <a:srgbClr val="00FF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Table 2</a:t>
            </a:r>
          </a:p>
        </p:txBody>
      </p:sp>
      <p:sp>
        <p:nvSpPr>
          <p:cNvPr id="225" name="Shape 225"/>
          <p:cNvSpPr/>
          <p:nvPr/>
        </p:nvSpPr>
        <p:spPr>
          <a:xfrm>
            <a:off x="8848431" y="4622837"/>
            <a:ext cx="1518325" cy="870050"/>
          </a:xfrm>
          <a:prstGeom prst="flowChartPredefinedProcess">
            <a:avLst/>
          </a:prstGeom>
          <a:solidFill>
            <a:srgbClr val="00FF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Table 3</a:t>
            </a:r>
          </a:p>
        </p:txBody>
      </p:sp>
      <p:sp>
        <p:nvSpPr>
          <p:cNvPr id="226" name="Shape 226"/>
          <p:cNvSpPr/>
          <p:nvPr/>
        </p:nvSpPr>
        <p:spPr>
          <a:xfrm>
            <a:off x="2681980" y="4669151"/>
            <a:ext cx="1364796" cy="801791"/>
          </a:xfrm>
          <a:prstGeom prst="flowChartDocument">
            <a:avLst/>
          </a:prstGeom>
          <a:solidFill>
            <a:srgbClr val="00FF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View</a:t>
            </a:r>
          </a:p>
        </p:txBody>
      </p:sp>
      <p:cxnSp>
        <p:nvCxnSpPr>
          <p:cNvPr id="227" name="Shape 227"/>
          <p:cNvCxnSpPr>
            <a:stCxn id="220" idx="4"/>
            <a:endCxn id="226" idx="0"/>
          </p:cNvCxnSpPr>
          <p:nvPr/>
        </p:nvCxnSpPr>
        <p:spPr>
          <a:xfrm>
            <a:off x="3138006" y="4264450"/>
            <a:ext cx="226499" cy="404700"/>
          </a:xfrm>
          <a:prstGeom prst="straightConnector1">
            <a:avLst/>
          </a:prstGeom>
          <a:noFill/>
          <a:ln w="38100" cap="flat" cmpd="sng">
            <a:solidFill>
              <a:schemeClr val="tx1"/>
            </a:solidFill>
            <a:prstDash val="solid"/>
            <a:round/>
            <a:headEnd type="none" w="lg" len="lg"/>
            <a:tailEnd type="stealth" w="lg" len="lg"/>
          </a:ln>
        </p:spPr>
      </p:cxnSp>
      <p:cxnSp>
        <p:nvCxnSpPr>
          <p:cNvPr id="228" name="Shape 228"/>
          <p:cNvCxnSpPr>
            <a:stCxn id="226" idx="3"/>
            <a:endCxn id="224" idx="1"/>
          </p:cNvCxnSpPr>
          <p:nvPr/>
        </p:nvCxnSpPr>
        <p:spPr>
          <a:xfrm rot="10800000" flipH="1">
            <a:off x="4046777" y="5057745"/>
            <a:ext cx="2966099" cy="12300"/>
          </a:xfrm>
          <a:prstGeom prst="straightConnector1">
            <a:avLst/>
          </a:prstGeom>
          <a:noFill/>
          <a:ln w="38100" cap="flat" cmpd="sng">
            <a:solidFill>
              <a:schemeClr val="tx1"/>
            </a:solidFill>
            <a:prstDash val="solid"/>
            <a:round/>
            <a:headEnd type="none" w="lg" len="lg"/>
            <a:tailEnd type="stealth" w="lg" len="lg"/>
          </a:ln>
        </p:spPr>
      </p:cxnSp>
      <p:cxnSp>
        <p:nvCxnSpPr>
          <p:cNvPr id="229" name="Shape 229"/>
          <p:cNvCxnSpPr>
            <a:stCxn id="224" idx="3"/>
            <a:endCxn id="225" idx="1"/>
          </p:cNvCxnSpPr>
          <p:nvPr/>
        </p:nvCxnSpPr>
        <p:spPr>
          <a:xfrm>
            <a:off x="8531105" y="5057862"/>
            <a:ext cx="317400" cy="0"/>
          </a:xfrm>
          <a:prstGeom prst="straightConnector1">
            <a:avLst/>
          </a:prstGeom>
          <a:noFill/>
          <a:ln w="38100" cap="flat" cmpd="sng">
            <a:solidFill>
              <a:schemeClr val="tx1"/>
            </a:solidFill>
            <a:prstDash val="solid"/>
            <a:round/>
            <a:headEnd type="none" w="lg" len="lg"/>
            <a:tailEnd type="stealth" w="lg" len="lg"/>
          </a:ln>
        </p:spPr>
      </p:cxnSp>
      <p:sp>
        <p:nvSpPr>
          <p:cNvPr id="230" name="Shape 230"/>
          <p:cNvSpPr txBox="1"/>
          <p:nvPr/>
        </p:nvSpPr>
        <p:spPr>
          <a:xfrm>
            <a:off x="2302655" y="6316600"/>
            <a:ext cx="6670500" cy="801900"/>
          </a:xfrm>
          <a:prstGeom prst="rect">
            <a:avLst/>
          </a:prstGeom>
          <a:noFill/>
          <a:ln>
            <a:noFill/>
          </a:ln>
        </p:spPr>
        <p:txBody>
          <a:bodyPr lIns="91425" tIns="91425" rIns="91425" bIns="91425" anchor="t" anchorCtr="0">
            <a:noAutofit/>
          </a:bodyPr>
          <a:lstStyle/>
          <a:p>
            <a:pPr>
              <a:buClr>
                <a:srgbClr val="000000"/>
              </a:buClr>
              <a:buSzPct val="61111"/>
            </a:pPr>
            <a:r>
              <a:rPr lang="en" sz="1800">
                <a:solidFill>
                  <a:srgbClr val="FFFFFF"/>
                </a:solidFill>
              </a:rPr>
              <a:t>Frowning signifies evil intent and spoofing</a:t>
            </a:r>
          </a:p>
        </p:txBody>
      </p:sp>
      <p:sp>
        <p:nvSpPr>
          <p:cNvPr id="231" name="Shape 231"/>
          <p:cNvSpPr/>
          <p:nvPr/>
        </p:nvSpPr>
        <p:spPr>
          <a:xfrm>
            <a:off x="7328705" y="3692950"/>
            <a:ext cx="587400" cy="571500"/>
          </a:xfrm>
          <a:prstGeom prst="smileyFace">
            <a:avLst>
              <a:gd name="adj" fmla="val 4653"/>
            </a:avLst>
          </a:prstGeom>
          <a:solidFill>
            <a:srgbClr val="00FF00"/>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Demo</a:t>
            </a:r>
          </a:p>
        </p:txBody>
      </p:sp>
      <p:sp>
        <p:nvSpPr>
          <p:cNvPr id="5" name="Subtitle 4"/>
          <p:cNvSpPr>
            <a:spLocks noGrp="1"/>
          </p:cNvSpPr>
          <p:nvPr>
            <p:ph type="subTitle" idx="1"/>
          </p:nvPr>
        </p:nvSpPr>
        <p:spPr/>
        <p:txBody>
          <a:bodyPr/>
          <a:lstStyle/>
          <a:p>
            <a:r>
              <a:rPr lang="en" dirty="0"/>
              <a:t>Database Cross Ownership Chaining</a:t>
            </a:r>
            <a:endParaRPr lang="en-US" dirty="0"/>
          </a:p>
        </p:txBody>
      </p:sp>
    </p:spTree>
    <p:extLst>
      <p:ext uri="{BB962C8B-B14F-4D97-AF65-F5344CB8AC3E}">
        <p14:creationId xmlns:p14="http://schemas.microsoft.com/office/powerpoint/2010/main" val="772126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Shape 237"/>
          <p:cNvSpPr txBox="1">
            <a:spLocks noGrp="1"/>
          </p:cNvSpPr>
          <p:nvPr>
            <p:ph type="title"/>
          </p:nvPr>
        </p:nvSpPr>
        <p:spPr/>
        <p:txBody>
          <a:bodyPr/>
          <a:lstStyle/>
          <a:p>
            <a:r>
              <a:rPr lang="en"/>
              <a:t>Contained Database Security</a:t>
            </a:r>
          </a:p>
        </p:txBody>
      </p:sp>
      <p:sp>
        <p:nvSpPr>
          <p:cNvPr id="236" name="Shape 236"/>
          <p:cNvSpPr txBox="1">
            <a:spLocks noGrp="1"/>
          </p:cNvSpPr>
          <p:nvPr>
            <p:ph idx="1"/>
          </p:nvPr>
        </p:nvSpPr>
        <p:spPr/>
        <p:txBody>
          <a:bodyPr/>
          <a:lstStyle/>
          <a:p>
            <a:r>
              <a:rPr lang="en"/>
              <a:t>Database user has no Login on server therefore cannot have orphaned users</a:t>
            </a:r>
          </a:p>
          <a:p>
            <a:r>
              <a:rPr lang="en"/>
              <a:t>Database is considered an independent working entity that is "contained" and separate from the server</a:t>
            </a:r>
          </a:p>
          <a:p>
            <a:r>
              <a:rPr lang="en"/>
              <a:t>**WARNING**</a:t>
            </a:r>
          </a:p>
          <a:p>
            <a:r>
              <a:rPr lang="en"/>
              <a:t>Contained DB users will have access to databases with guest user enabled</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
                                            <p:txEl>
                                              <p:pRg st="0" end="0"/>
                                            </p:txEl>
                                          </p:spTgt>
                                        </p:tgtEl>
                                        <p:attrNameLst>
                                          <p:attrName>style.visibility</p:attrName>
                                        </p:attrNameLst>
                                      </p:cBhvr>
                                      <p:to>
                                        <p:strVal val="visible"/>
                                      </p:to>
                                    </p:set>
                                    <p:animEffect transition="in" filter="fade">
                                      <p:cBhvr>
                                        <p:cTn id="7" dur="1000"/>
                                        <p:tgtEl>
                                          <p:spTgt spid="2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6">
                                            <p:txEl>
                                              <p:pRg st="1" end="1"/>
                                            </p:txEl>
                                          </p:spTgt>
                                        </p:tgtEl>
                                        <p:attrNameLst>
                                          <p:attrName>style.visibility</p:attrName>
                                        </p:attrNameLst>
                                      </p:cBhvr>
                                      <p:to>
                                        <p:strVal val="visible"/>
                                      </p:to>
                                    </p:set>
                                    <p:animEffect transition="in" filter="fade">
                                      <p:cBhvr>
                                        <p:cTn id="12" dur="1000"/>
                                        <p:tgtEl>
                                          <p:spTgt spid="2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6">
                                            <p:txEl>
                                              <p:pRg st="2" end="2"/>
                                            </p:txEl>
                                          </p:spTgt>
                                        </p:tgtEl>
                                        <p:attrNameLst>
                                          <p:attrName>style.visibility</p:attrName>
                                        </p:attrNameLst>
                                      </p:cBhvr>
                                      <p:to>
                                        <p:strVal val="visible"/>
                                      </p:to>
                                    </p:set>
                                    <p:animEffect transition="in" filter="fade">
                                      <p:cBhvr>
                                        <p:cTn id="17" dur="1000"/>
                                        <p:tgtEl>
                                          <p:spTgt spid="2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6">
                                            <p:txEl>
                                              <p:pRg st="3" end="3"/>
                                            </p:txEl>
                                          </p:spTgt>
                                        </p:tgtEl>
                                        <p:attrNameLst>
                                          <p:attrName>style.visibility</p:attrName>
                                        </p:attrNameLst>
                                      </p:cBhvr>
                                      <p:to>
                                        <p:strVal val="visible"/>
                                      </p:to>
                                    </p:set>
                                    <p:animEffect transition="in" filter="fade">
                                      <p:cBhvr>
                                        <p:cTn id="22" dur="1000"/>
                                        <p:tgtEl>
                                          <p:spTgt spid="23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0894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p:nvPr/>
        </p:nvSpPr>
        <p:spPr>
          <a:xfrm>
            <a:off x="2090557" y="956930"/>
            <a:ext cx="8207400" cy="5096099"/>
          </a:xfrm>
          <a:prstGeom prst="bevel">
            <a:avLst>
              <a:gd name="adj" fmla="val 12500"/>
            </a:avLst>
          </a:prstGeom>
          <a:solidFill>
            <a:srgbClr val="4A86E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sz="2400"/>
              <a:t>Firewall Ports</a:t>
            </a:r>
          </a:p>
          <a:p>
            <a:r>
              <a:rPr lang="en" sz="2400"/>
              <a:t>Active Directory </a:t>
            </a:r>
          </a:p>
          <a:p>
            <a:r>
              <a:rPr lang="en" sz="2400"/>
              <a:t>Users/Groups</a:t>
            </a:r>
          </a:p>
          <a:p>
            <a:endParaRPr/>
          </a:p>
        </p:txBody>
      </p:sp>
      <p:sp>
        <p:nvSpPr>
          <p:cNvPr id="79" name="Shape 79"/>
          <p:cNvSpPr txBox="1">
            <a:spLocks noGrp="1"/>
          </p:cNvSpPr>
          <p:nvPr>
            <p:ph type="title"/>
          </p:nvPr>
        </p:nvSpPr>
        <p:spPr/>
        <p:txBody>
          <a:bodyPr/>
          <a:lstStyle/>
          <a:p>
            <a:r>
              <a:rPr lang="en"/>
              <a:t>SQL Server Security Overview</a:t>
            </a:r>
          </a:p>
        </p:txBody>
      </p:sp>
      <p:sp>
        <p:nvSpPr>
          <p:cNvPr id="80" name="Shape 80"/>
          <p:cNvSpPr/>
          <p:nvPr/>
        </p:nvSpPr>
        <p:spPr>
          <a:xfrm>
            <a:off x="5329058" y="1238193"/>
            <a:ext cx="2984399" cy="4667399"/>
          </a:xfrm>
          <a:prstGeom prst="cube">
            <a:avLst>
              <a:gd name="adj" fmla="val 25000"/>
            </a:avLst>
          </a:prstGeom>
          <a:solidFill>
            <a:srgbClr val="D9D9D9"/>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a:p>
            <a:endParaRPr/>
          </a:p>
          <a:p>
            <a:endParaRPr/>
          </a:p>
          <a:p>
            <a:endParaRPr/>
          </a:p>
          <a:p>
            <a:endParaRPr/>
          </a:p>
          <a:p>
            <a:endParaRPr/>
          </a:p>
          <a:p>
            <a:endParaRPr/>
          </a:p>
          <a:p>
            <a:endParaRPr/>
          </a:p>
          <a:p>
            <a:endParaRPr/>
          </a:p>
          <a:p>
            <a:r>
              <a:rPr lang="en" sz="1800"/>
              <a:t>Server Logins</a:t>
            </a:r>
          </a:p>
          <a:p>
            <a:r>
              <a:rPr lang="en" sz="1800"/>
              <a:t>Server Roles</a:t>
            </a:r>
          </a:p>
          <a:p>
            <a:r>
              <a:rPr lang="en" sz="1800"/>
              <a:t>Proxies</a:t>
            </a:r>
          </a:p>
          <a:p>
            <a:r>
              <a:rPr lang="en" sz="1800"/>
              <a:t>EndPoints</a:t>
            </a:r>
          </a:p>
          <a:p>
            <a:r>
              <a:rPr lang="en" sz="1800"/>
              <a:t>Logon Triggers</a:t>
            </a:r>
          </a:p>
        </p:txBody>
      </p:sp>
      <p:sp>
        <p:nvSpPr>
          <p:cNvPr id="81" name="Shape 81"/>
          <p:cNvSpPr/>
          <p:nvPr/>
        </p:nvSpPr>
        <p:spPr>
          <a:xfrm>
            <a:off x="5503682" y="1998418"/>
            <a:ext cx="2016124" cy="2174875"/>
          </a:xfrm>
          <a:prstGeom prst="flowChartMagneticDisk">
            <a:avLst/>
          </a:prstGeom>
          <a:solidFill>
            <a:schemeClr val="lt2"/>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1800"/>
              <a:t>DB Users</a:t>
            </a:r>
          </a:p>
          <a:p>
            <a:r>
              <a:rPr lang="en" sz="1800"/>
              <a:t>DB Roles</a:t>
            </a:r>
          </a:p>
          <a:p>
            <a:r>
              <a:rPr lang="en" sz="1800"/>
              <a:t>Schemas</a:t>
            </a:r>
          </a:p>
          <a:p>
            <a:r>
              <a:rPr lang="en" sz="1800"/>
              <a:t>Application Roles</a:t>
            </a:r>
          </a:p>
        </p:txBody>
      </p:sp>
      <p:sp>
        <p:nvSpPr>
          <p:cNvPr id="82" name="Shape 82"/>
          <p:cNvSpPr txBox="1"/>
          <p:nvPr/>
        </p:nvSpPr>
        <p:spPr>
          <a:xfrm>
            <a:off x="2312807" y="1226804"/>
            <a:ext cx="2794200" cy="635100"/>
          </a:xfrm>
          <a:prstGeom prst="rect">
            <a:avLst/>
          </a:prstGeom>
          <a:noFill/>
          <a:ln>
            <a:noFill/>
          </a:ln>
        </p:spPr>
        <p:txBody>
          <a:bodyPr lIns="91425" tIns="91425" rIns="91425" bIns="91425" anchor="t" anchorCtr="0">
            <a:noAutofit/>
          </a:bodyPr>
          <a:lstStyle/>
          <a:p>
            <a:r>
              <a:rPr lang="en" sz="2400"/>
              <a:t>Operating System</a:t>
            </a:r>
          </a:p>
        </p:txBody>
      </p:sp>
      <p:sp>
        <p:nvSpPr>
          <p:cNvPr id="83" name="Shape 83"/>
          <p:cNvSpPr txBox="1"/>
          <p:nvPr/>
        </p:nvSpPr>
        <p:spPr>
          <a:xfrm>
            <a:off x="5932307" y="1560179"/>
            <a:ext cx="2222400" cy="254100"/>
          </a:xfrm>
          <a:prstGeom prst="rect">
            <a:avLst/>
          </a:prstGeom>
          <a:noFill/>
          <a:ln>
            <a:noFill/>
          </a:ln>
        </p:spPr>
        <p:txBody>
          <a:bodyPr lIns="91425" tIns="91425" rIns="91425" bIns="91425" anchor="t" anchorCtr="0">
            <a:noAutofit/>
          </a:bodyPr>
          <a:lstStyle/>
          <a:p>
            <a:r>
              <a:rPr lang="en" sz="1800"/>
              <a:t>SQL Instance</a:t>
            </a:r>
          </a:p>
        </p:txBody>
      </p:sp>
      <p:sp>
        <p:nvSpPr>
          <p:cNvPr id="84" name="Shape 84"/>
          <p:cNvSpPr txBox="1"/>
          <p:nvPr/>
        </p:nvSpPr>
        <p:spPr>
          <a:xfrm>
            <a:off x="5900644" y="2084054"/>
            <a:ext cx="1222200" cy="349200"/>
          </a:xfrm>
          <a:prstGeom prst="rect">
            <a:avLst/>
          </a:prstGeom>
          <a:noFill/>
          <a:ln>
            <a:noFill/>
          </a:ln>
        </p:spPr>
        <p:txBody>
          <a:bodyPr lIns="91425" tIns="91425" rIns="91425" bIns="91425" anchor="t" anchorCtr="0">
            <a:noAutofit/>
          </a:bodyPr>
          <a:lstStyle/>
          <a:p>
            <a:r>
              <a:rPr lang="en" sz="1800"/>
              <a:t>Database</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p:txBody>
          <a:bodyPr/>
          <a:lstStyle/>
          <a:p>
            <a:r>
              <a:rPr lang="en"/>
              <a:t>SQL Server Security Overview</a:t>
            </a:r>
          </a:p>
        </p:txBody>
      </p:sp>
      <p:sp>
        <p:nvSpPr>
          <p:cNvPr id="90" name="Shape 90"/>
          <p:cNvSpPr/>
          <p:nvPr/>
        </p:nvSpPr>
        <p:spPr>
          <a:xfrm>
            <a:off x="8469674" y="1646213"/>
            <a:ext cx="2047875" cy="1984375"/>
          </a:xfrm>
          <a:prstGeom prst="flowChartPredefinedProcess">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sz="1800"/>
              <a:t>Schemas</a:t>
            </a:r>
          </a:p>
          <a:p>
            <a:r>
              <a:rPr lang="en" sz="1800"/>
              <a:t>Tables</a:t>
            </a:r>
          </a:p>
          <a:p>
            <a:r>
              <a:rPr lang="en" sz="1800"/>
              <a:t>Views</a:t>
            </a:r>
          </a:p>
          <a:p>
            <a:r>
              <a:rPr lang="en" sz="1800"/>
              <a:t>Stored Procs</a:t>
            </a:r>
          </a:p>
          <a:p>
            <a:r>
              <a:rPr lang="en" sz="1800"/>
              <a:t>Functions</a:t>
            </a:r>
          </a:p>
        </p:txBody>
      </p:sp>
      <p:sp>
        <p:nvSpPr>
          <p:cNvPr id="91" name="Shape 91"/>
          <p:cNvSpPr/>
          <p:nvPr/>
        </p:nvSpPr>
        <p:spPr>
          <a:xfrm>
            <a:off x="5404260" y="4105276"/>
            <a:ext cx="1841500" cy="809625"/>
          </a:xfrm>
          <a:prstGeom prst="flowChartDisplay">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sz="1800"/>
              <a:t>Database Roles</a:t>
            </a:r>
          </a:p>
        </p:txBody>
      </p:sp>
      <p:sp>
        <p:nvSpPr>
          <p:cNvPr id="92" name="Shape 92"/>
          <p:cNvSpPr/>
          <p:nvPr/>
        </p:nvSpPr>
        <p:spPr>
          <a:xfrm>
            <a:off x="2627346" y="4013200"/>
            <a:ext cx="1603375" cy="841374"/>
          </a:xfrm>
          <a:prstGeom prst="flowChartDisplay">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buClr>
                <a:srgbClr val="000000"/>
              </a:buClr>
              <a:buSzPct val="61111"/>
            </a:pPr>
            <a:r>
              <a:rPr lang="en" sz="1800"/>
              <a:t>Server Roles</a:t>
            </a:r>
          </a:p>
        </p:txBody>
      </p:sp>
      <p:sp>
        <p:nvSpPr>
          <p:cNvPr id="93" name="Shape 93"/>
          <p:cNvSpPr/>
          <p:nvPr/>
        </p:nvSpPr>
        <p:spPr>
          <a:xfrm>
            <a:off x="2555876" y="1939926"/>
            <a:ext cx="1746299" cy="9206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sz="1800"/>
              <a:t>Server Login (SQL or Windows)</a:t>
            </a:r>
          </a:p>
        </p:txBody>
      </p:sp>
      <p:sp>
        <p:nvSpPr>
          <p:cNvPr id="94" name="Shape 94"/>
          <p:cNvSpPr/>
          <p:nvPr/>
        </p:nvSpPr>
        <p:spPr>
          <a:xfrm>
            <a:off x="5421699" y="1968601"/>
            <a:ext cx="1746299" cy="9206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sz="1800"/>
              <a:t>Database User</a:t>
            </a:r>
          </a:p>
        </p:txBody>
      </p:sp>
      <p:sp>
        <p:nvSpPr>
          <p:cNvPr id="95" name="Shape 95"/>
          <p:cNvSpPr/>
          <p:nvPr/>
        </p:nvSpPr>
        <p:spPr>
          <a:xfrm>
            <a:off x="4302126" y="2273301"/>
            <a:ext cx="1095299" cy="365099"/>
          </a:xfrm>
          <a:prstGeom prst="homePlate">
            <a:avLst>
              <a:gd name="adj"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a:t>Maps To</a:t>
            </a:r>
          </a:p>
        </p:txBody>
      </p:sp>
      <p:sp>
        <p:nvSpPr>
          <p:cNvPr id="96" name="Shape 96"/>
          <p:cNvSpPr/>
          <p:nvPr/>
        </p:nvSpPr>
        <p:spPr>
          <a:xfrm>
            <a:off x="7167999" y="2246400"/>
            <a:ext cx="1333499" cy="412800"/>
          </a:xfrm>
          <a:prstGeom prst="homePlate">
            <a:avLst>
              <a:gd name="adj"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buClr>
                <a:srgbClr val="000000"/>
              </a:buClr>
            </a:pPr>
            <a:r>
              <a:rPr lang="en"/>
              <a:t>Permissions</a:t>
            </a:r>
          </a:p>
        </p:txBody>
      </p:sp>
      <p:sp>
        <p:nvSpPr>
          <p:cNvPr id="97" name="Shape 97"/>
          <p:cNvSpPr/>
          <p:nvPr/>
        </p:nvSpPr>
        <p:spPr>
          <a:xfrm rot="5447077">
            <a:off x="2881331" y="3280433"/>
            <a:ext cx="1095402" cy="365135"/>
          </a:xfrm>
          <a:prstGeom prst="homePlate">
            <a:avLst>
              <a:gd name="adj"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buClr>
                <a:srgbClr val="000000"/>
              </a:buClr>
            </a:pPr>
            <a:r>
              <a:rPr lang="en"/>
              <a:t>Maps To</a:t>
            </a:r>
          </a:p>
        </p:txBody>
      </p:sp>
      <p:sp>
        <p:nvSpPr>
          <p:cNvPr id="98" name="Shape 98"/>
          <p:cNvSpPr/>
          <p:nvPr/>
        </p:nvSpPr>
        <p:spPr>
          <a:xfrm rot="5447077">
            <a:off x="5770959" y="3322633"/>
            <a:ext cx="1095402" cy="365135"/>
          </a:xfrm>
          <a:prstGeom prst="homePlate">
            <a:avLst>
              <a:gd name="adj"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buClr>
                <a:srgbClr val="000000"/>
              </a:buClr>
            </a:pPr>
            <a:r>
              <a:rPr lang="en"/>
              <a:t>Maps To</a:t>
            </a:r>
          </a:p>
        </p:txBody>
      </p:sp>
      <p:sp>
        <p:nvSpPr>
          <p:cNvPr id="99" name="Shape 99"/>
          <p:cNvSpPr/>
          <p:nvPr/>
        </p:nvSpPr>
        <p:spPr>
          <a:xfrm rot="2899739">
            <a:off x="3746593" y="4997749"/>
            <a:ext cx="1333378" cy="412868"/>
          </a:xfrm>
          <a:prstGeom prst="homePlate">
            <a:avLst>
              <a:gd name="adj"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buClr>
                <a:srgbClr val="000000"/>
              </a:buClr>
            </a:pPr>
            <a:r>
              <a:rPr lang="en"/>
              <a:t>Permissions</a:t>
            </a:r>
          </a:p>
        </p:txBody>
      </p:sp>
      <p:sp>
        <p:nvSpPr>
          <p:cNvPr id="100" name="Shape 100"/>
          <p:cNvSpPr/>
          <p:nvPr/>
        </p:nvSpPr>
        <p:spPr>
          <a:xfrm>
            <a:off x="4302175" y="5540376"/>
            <a:ext cx="1460500" cy="1254125"/>
          </a:xfrm>
          <a:prstGeom prst="flowChartPunchedTap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r>
              <a:rPr lang="en" sz="1800"/>
              <a:t>Jobs</a:t>
            </a:r>
          </a:p>
          <a:p>
            <a:r>
              <a:rPr lang="en" sz="1800"/>
              <a:t>DB Mail</a:t>
            </a:r>
          </a:p>
          <a:p>
            <a:r>
              <a:rPr lang="en" sz="1800"/>
              <a:t>Control</a:t>
            </a:r>
          </a:p>
        </p:txBody>
      </p:sp>
      <p:sp>
        <p:nvSpPr>
          <p:cNvPr id="101" name="Shape 101"/>
          <p:cNvSpPr/>
          <p:nvPr/>
        </p:nvSpPr>
        <p:spPr>
          <a:xfrm rot="-2430596">
            <a:off x="7040574" y="3510057"/>
            <a:ext cx="1612272" cy="412797"/>
          </a:xfrm>
          <a:prstGeom prst="homePlate">
            <a:avLst>
              <a:gd name="adj"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buClr>
                <a:srgbClr val="000000"/>
              </a:buClr>
            </a:pPr>
            <a:r>
              <a:rPr lang="en"/>
              <a:t>Permissions</a:t>
            </a:r>
          </a:p>
        </p:txBody>
      </p:sp>
      <p:sp>
        <p:nvSpPr>
          <p:cNvPr id="102" name="Shape 102"/>
          <p:cNvSpPr/>
          <p:nvPr/>
        </p:nvSpPr>
        <p:spPr>
          <a:xfrm rot="4023837">
            <a:off x="3370668" y="4013359"/>
            <a:ext cx="2776726" cy="412830"/>
          </a:xfrm>
          <a:prstGeom prst="homePlate">
            <a:avLst>
              <a:gd name="adj"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buClr>
                <a:srgbClr val="000000"/>
              </a:buClr>
            </a:pPr>
            <a:r>
              <a:rPr lang="en"/>
              <a:t>Permissions</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p:txBody>
          <a:bodyPr/>
          <a:lstStyle/>
          <a:p>
            <a:r>
              <a:rPr lang="en"/>
              <a:t>SQL Server Security Overview</a:t>
            </a:r>
          </a:p>
        </p:txBody>
      </p:sp>
      <p:sp>
        <p:nvSpPr>
          <p:cNvPr id="6" name="Content Placeholder 5"/>
          <p:cNvSpPr>
            <a:spLocks noGrp="1"/>
          </p:cNvSpPr>
          <p:nvPr>
            <p:ph idx="1"/>
          </p:nvPr>
        </p:nvSpPr>
        <p:spPr>
          <a:xfrm>
            <a:off x="306572" y="956930"/>
            <a:ext cx="11066721" cy="4709670"/>
          </a:xfrm>
        </p:spPr>
        <p:txBody>
          <a:bodyPr/>
          <a:lstStyle/>
          <a:p>
            <a:r>
              <a:rPr lang="en-US" dirty="0"/>
              <a:t>Principals - Object that is authenticated and given access</a:t>
            </a:r>
          </a:p>
          <a:p>
            <a:r>
              <a:rPr lang="en-US" dirty="0"/>
              <a:t>OS - Windows Logins</a:t>
            </a:r>
          </a:p>
          <a:p>
            <a:r>
              <a:rPr lang="en-US" dirty="0"/>
              <a:t>Instance - Server Logins, Server Roles</a:t>
            </a:r>
          </a:p>
          <a:p>
            <a:r>
              <a:rPr lang="en-US" dirty="0"/>
              <a:t>Database - DB Users, DB Roles</a:t>
            </a:r>
          </a:p>
          <a:p>
            <a:endParaRPr lang="en-US" dirty="0"/>
          </a:p>
          <a:p>
            <a:r>
              <a:rPr lang="en-US" dirty="0" err="1"/>
              <a:t>Securables</a:t>
            </a:r>
            <a:r>
              <a:rPr lang="en-US" dirty="0"/>
              <a:t> -objects that are given access to</a:t>
            </a:r>
          </a:p>
          <a:p>
            <a:r>
              <a:rPr lang="en-US" dirty="0"/>
              <a:t>OS - NONE</a:t>
            </a:r>
          </a:p>
          <a:p>
            <a:r>
              <a:rPr lang="en-US" dirty="0"/>
              <a:t>Instance - DBs</a:t>
            </a:r>
          </a:p>
          <a:p>
            <a:r>
              <a:rPr lang="en-US" dirty="0"/>
              <a:t>Database - Tables, views, schemas, procedures, </a:t>
            </a:r>
            <a:r>
              <a:rPr lang="en-US" dirty="0" err="1"/>
              <a:t>etc</a:t>
            </a:r>
            <a:endParaRPr lang="en-US" dirty="0"/>
          </a:p>
          <a:p>
            <a:endParaRPr lang="en-US" dirty="0"/>
          </a:p>
          <a:p>
            <a:r>
              <a:rPr lang="en-US" dirty="0"/>
              <a:t>Principals are given access to </a:t>
            </a:r>
            <a:r>
              <a:rPr lang="en-US" dirty="0" err="1"/>
              <a:t>securables</a:t>
            </a:r>
            <a:endParaRPr lang="en-US" dirty="0"/>
          </a:p>
          <a:p>
            <a:endParaRPr lang="en-US"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p:cNvPicPr>
            <a:picLocks noGrp="1" noChangeAspect="1"/>
          </p:cNvPicPr>
          <p:nvPr>
            <p:ph idx="1"/>
          </p:nvPr>
        </p:nvPicPr>
        <p:blipFill>
          <a:blip r:embed="rId2"/>
          <a:stretch>
            <a:fillRect/>
          </a:stretch>
        </p:blipFill>
        <p:spPr>
          <a:xfrm>
            <a:off x="1447195" y="1085171"/>
            <a:ext cx="8769249" cy="5632889"/>
          </a:xfrm>
        </p:spPr>
      </p:pic>
    </p:spTree>
    <p:extLst>
      <p:ext uri="{BB962C8B-B14F-4D97-AF65-F5344CB8AC3E}">
        <p14:creationId xmlns:p14="http://schemas.microsoft.com/office/powerpoint/2010/main" val="860040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4" name="Shape 114"/>
          <p:cNvSpPr txBox="1">
            <a:spLocks noGrp="1"/>
          </p:cNvSpPr>
          <p:nvPr>
            <p:ph type="title"/>
          </p:nvPr>
        </p:nvSpPr>
        <p:spPr/>
        <p:txBody>
          <a:bodyPr/>
          <a:lstStyle/>
          <a:p>
            <a:r>
              <a:rPr lang="en"/>
              <a:t>Ports</a:t>
            </a:r>
          </a:p>
        </p:txBody>
      </p:sp>
      <p:sp>
        <p:nvSpPr>
          <p:cNvPr id="113" name="Shape 113"/>
          <p:cNvSpPr txBox="1">
            <a:spLocks noGrp="1"/>
          </p:cNvSpPr>
          <p:nvPr>
            <p:ph idx="1"/>
          </p:nvPr>
        </p:nvSpPr>
        <p:spPr>
          <a:xfrm>
            <a:off x="306572" y="1162493"/>
            <a:ext cx="11066721" cy="4709670"/>
          </a:xfrm>
        </p:spPr>
        <p:txBody>
          <a:bodyPr/>
          <a:lstStyle/>
          <a:p>
            <a:r>
              <a:rPr lang="en" dirty="0"/>
              <a:t>Managed with Configuration Manager</a:t>
            </a:r>
          </a:p>
          <a:p>
            <a:r>
              <a:rPr lang="en" dirty="0"/>
              <a:t>SQL DB Engine - 1433 TCP</a:t>
            </a:r>
          </a:p>
          <a:p>
            <a:r>
              <a:rPr lang="en" dirty="0"/>
              <a:t>Dedicated ADMIN (DAC): 1434 TCP</a:t>
            </a:r>
          </a:p>
          <a:p>
            <a:r>
              <a:rPr lang="en" dirty="0"/>
              <a:t>SQL Server Browser 1434 UDP </a:t>
            </a:r>
          </a:p>
          <a:p>
            <a:r>
              <a:rPr lang="en" dirty="0"/>
              <a:t>SSAS – 2383 TCP</a:t>
            </a:r>
          </a:p>
          <a:p>
            <a:r>
              <a:rPr lang="en" dirty="0"/>
              <a:t>MSDTC &amp; SSIS via SSMS - 135 TCP</a:t>
            </a:r>
          </a:p>
          <a:p>
            <a:r>
              <a:rPr lang="en" dirty="0"/>
              <a:t>Mirroring/Availability Groups 5022</a:t>
            </a:r>
          </a:p>
          <a:p>
            <a:r>
              <a:rPr lang="en" dirty="0"/>
              <a:t>Also needed for Failover Clustering</a:t>
            </a:r>
          </a:p>
          <a:p>
            <a:r>
              <a:rPr lang="en" dirty="0"/>
              <a:t>SQL Server Named Instances – by default uses dynamic ports but this can be changed. </a:t>
            </a:r>
          </a:p>
          <a:p>
            <a:r>
              <a:rPr lang="en" dirty="0">
                <a:hlinkClick r:id="rId3"/>
              </a:rPr>
              <a:t>http://technet.microsoft.com/en-us/library/cc646023.aspx</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anim calcmode="lin" valueType="num">
                                      <p:cBhvr additive="base">
                                        <p:cTn id="7" dur="1"/>
                                        <p:tgtEl>
                                          <p:spTgt spid="11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13">
                                            <p:txEl>
                                              <p:pRg st="1" end="1"/>
                                            </p:txEl>
                                          </p:spTgt>
                                        </p:tgtEl>
                                        <p:attrNameLst>
                                          <p:attrName>style.visibility</p:attrName>
                                        </p:attrNameLst>
                                      </p:cBhvr>
                                      <p:to>
                                        <p:strVal val="visible"/>
                                      </p:to>
                                    </p:set>
                                    <p:anim calcmode="lin" valueType="num">
                                      <p:cBhvr additive="base">
                                        <p:cTn id="12" dur="1"/>
                                        <p:tgtEl>
                                          <p:spTgt spid="11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3">
                                            <p:txEl>
                                              <p:pRg st="2" end="2"/>
                                            </p:txEl>
                                          </p:spTgt>
                                        </p:tgtEl>
                                        <p:attrNameLst>
                                          <p:attrName>style.visibility</p:attrName>
                                        </p:attrNameLst>
                                      </p:cBhvr>
                                      <p:to>
                                        <p:strVal val="visible"/>
                                      </p:to>
                                    </p:set>
                                    <p:anim calcmode="lin" valueType="num">
                                      <p:cBhvr additive="base">
                                        <p:cTn id="17" dur="1"/>
                                        <p:tgtEl>
                                          <p:spTgt spid="11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13">
                                            <p:txEl>
                                              <p:pRg st="3" end="3"/>
                                            </p:txEl>
                                          </p:spTgt>
                                        </p:tgtEl>
                                        <p:attrNameLst>
                                          <p:attrName>style.visibility</p:attrName>
                                        </p:attrNameLst>
                                      </p:cBhvr>
                                      <p:to>
                                        <p:strVal val="visible"/>
                                      </p:to>
                                    </p:set>
                                    <p:anim calcmode="lin" valueType="num">
                                      <p:cBhvr additive="base">
                                        <p:cTn id="22" dur="1"/>
                                        <p:tgtEl>
                                          <p:spTgt spid="113">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13">
                                            <p:txEl>
                                              <p:pRg st="4" end="4"/>
                                            </p:txEl>
                                          </p:spTgt>
                                        </p:tgtEl>
                                        <p:attrNameLst>
                                          <p:attrName>style.visibility</p:attrName>
                                        </p:attrNameLst>
                                      </p:cBhvr>
                                      <p:to>
                                        <p:strVal val="visible"/>
                                      </p:to>
                                    </p:set>
                                    <p:anim calcmode="lin" valueType="num">
                                      <p:cBhvr additive="base">
                                        <p:cTn id="27" dur="1"/>
                                        <p:tgtEl>
                                          <p:spTgt spid="113">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13">
                                            <p:txEl>
                                              <p:pRg st="5" end="5"/>
                                            </p:txEl>
                                          </p:spTgt>
                                        </p:tgtEl>
                                        <p:attrNameLst>
                                          <p:attrName>style.visibility</p:attrName>
                                        </p:attrNameLst>
                                      </p:cBhvr>
                                      <p:to>
                                        <p:strVal val="visible"/>
                                      </p:to>
                                    </p:set>
                                    <p:anim calcmode="lin" valueType="num">
                                      <p:cBhvr additive="base">
                                        <p:cTn id="32" dur="1"/>
                                        <p:tgtEl>
                                          <p:spTgt spid="113">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13">
                                            <p:txEl>
                                              <p:pRg st="6" end="6"/>
                                            </p:txEl>
                                          </p:spTgt>
                                        </p:tgtEl>
                                        <p:attrNameLst>
                                          <p:attrName>style.visibility</p:attrName>
                                        </p:attrNameLst>
                                      </p:cBhvr>
                                      <p:to>
                                        <p:strVal val="visible"/>
                                      </p:to>
                                    </p:set>
                                    <p:anim calcmode="lin" valueType="num">
                                      <p:cBhvr additive="base">
                                        <p:cTn id="37" dur="1"/>
                                        <p:tgtEl>
                                          <p:spTgt spid="113">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113">
                                            <p:txEl>
                                              <p:pRg st="7" end="7"/>
                                            </p:txEl>
                                          </p:spTgt>
                                        </p:tgtEl>
                                        <p:attrNameLst>
                                          <p:attrName>style.visibility</p:attrName>
                                        </p:attrNameLst>
                                      </p:cBhvr>
                                      <p:to>
                                        <p:strVal val="visible"/>
                                      </p:to>
                                    </p:set>
                                    <p:anim calcmode="lin" valueType="num">
                                      <p:cBhvr additive="base">
                                        <p:cTn id="42" dur="1"/>
                                        <p:tgtEl>
                                          <p:spTgt spid="113">
                                            <p:txEl>
                                              <p:pRg st="7" end="7"/>
                                            </p:txEl>
                                          </p:spTgt>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113">
                                            <p:txEl>
                                              <p:pRg st="8" end="8"/>
                                            </p:txEl>
                                          </p:spTgt>
                                        </p:tgtEl>
                                        <p:attrNameLst>
                                          <p:attrName>style.visibility</p:attrName>
                                        </p:attrNameLst>
                                      </p:cBhvr>
                                      <p:to>
                                        <p:strVal val="visible"/>
                                      </p:to>
                                    </p:set>
                                    <p:anim calcmode="lin" valueType="num">
                                      <p:cBhvr additive="base">
                                        <p:cTn id="47" dur="1"/>
                                        <p:tgtEl>
                                          <p:spTgt spid="113">
                                            <p:txEl>
                                              <p:pRg st="8" end="8"/>
                                            </p:txEl>
                                          </p:spTgt>
                                        </p:tgtEl>
                                        <p:attrNameLst>
                                          <p:attrName>ppt_x</p:attrName>
                                        </p:attrNameLst>
                                      </p:cBhvr>
                                      <p:tavLst>
                                        <p:tav tm="0">
                                          <p:val>
                                            <p:strVal val="#ppt_x-1"/>
                                          </p:val>
                                        </p:tav>
                                        <p:tav tm="100000">
                                          <p:val>
                                            <p:strVal val="#ppt_x"/>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113">
                                            <p:txEl>
                                              <p:pRg st="9" end="9"/>
                                            </p:txEl>
                                          </p:spTgt>
                                        </p:tgtEl>
                                        <p:attrNameLst>
                                          <p:attrName>style.visibility</p:attrName>
                                        </p:attrNameLst>
                                      </p:cBhvr>
                                      <p:to>
                                        <p:strVal val="visible"/>
                                      </p:to>
                                    </p:set>
                                    <p:anim calcmode="lin" valueType="num">
                                      <p:cBhvr additive="base">
                                        <p:cTn id="52" dur="1"/>
                                        <p:tgtEl>
                                          <p:spTgt spid="113">
                                            <p:txEl>
                                              <p:pRg st="9" end="9"/>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Shape 120"/>
          <p:cNvSpPr txBox="1">
            <a:spLocks noGrp="1"/>
          </p:cNvSpPr>
          <p:nvPr>
            <p:ph type="title"/>
          </p:nvPr>
        </p:nvSpPr>
        <p:spPr/>
        <p:txBody>
          <a:bodyPr/>
          <a:lstStyle/>
          <a:p>
            <a:r>
              <a:rPr lang="en"/>
              <a:t>Server Logins</a:t>
            </a:r>
          </a:p>
        </p:txBody>
      </p:sp>
      <p:sp>
        <p:nvSpPr>
          <p:cNvPr id="119" name="Shape 119"/>
          <p:cNvSpPr txBox="1">
            <a:spLocks noGrp="1"/>
          </p:cNvSpPr>
          <p:nvPr>
            <p:ph idx="1"/>
          </p:nvPr>
        </p:nvSpPr>
        <p:spPr/>
        <p:txBody>
          <a:bodyPr/>
          <a:lstStyle/>
          <a:p>
            <a:r>
              <a:rPr lang="en"/>
              <a:t>Security at the DB Engine or Instance Level</a:t>
            </a:r>
          </a:p>
          <a:p>
            <a:r>
              <a:rPr lang="en"/>
              <a:t>Can be of two kinds:</a:t>
            </a:r>
          </a:p>
          <a:p>
            <a:r>
              <a:rPr lang="en"/>
              <a:t>SQL Server Login (Only works within SQL)</a:t>
            </a:r>
          </a:p>
          <a:p>
            <a:r>
              <a:rPr lang="en"/>
              <a:t>Windows Login</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xEl>
                                              <p:pRg st="0" end="0"/>
                                            </p:txEl>
                                          </p:spTgt>
                                        </p:tgtEl>
                                        <p:attrNameLst>
                                          <p:attrName>style.visibility</p:attrName>
                                        </p:attrNameLst>
                                      </p:cBhvr>
                                      <p:to>
                                        <p:strVal val="visible"/>
                                      </p:to>
                                    </p:set>
                                    <p:animEffect transition="in" filter="fade">
                                      <p:cBhvr>
                                        <p:cTn id="7" dur="1000"/>
                                        <p:tgtEl>
                                          <p:spTgt spid="1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9">
                                            <p:txEl>
                                              <p:pRg st="1" end="1"/>
                                            </p:txEl>
                                          </p:spTgt>
                                        </p:tgtEl>
                                        <p:attrNameLst>
                                          <p:attrName>style.visibility</p:attrName>
                                        </p:attrNameLst>
                                      </p:cBhvr>
                                      <p:to>
                                        <p:strVal val="visible"/>
                                      </p:to>
                                    </p:set>
                                    <p:animEffect transition="in" filter="fade">
                                      <p:cBhvr>
                                        <p:cTn id="12" dur="1000"/>
                                        <p:tgtEl>
                                          <p:spTgt spid="1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9">
                                            <p:txEl>
                                              <p:pRg st="2" end="2"/>
                                            </p:txEl>
                                          </p:spTgt>
                                        </p:tgtEl>
                                        <p:attrNameLst>
                                          <p:attrName>style.visibility</p:attrName>
                                        </p:attrNameLst>
                                      </p:cBhvr>
                                      <p:to>
                                        <p:strVal val="visible"/>
                                      </p:to>
                                    </p:set>
                                    <p:animEffect transition="in" filter="fade">
                                      <p:cBhvr>
                                        <p:cTn id="17" dur="1000"/>
                                        <p:tgtEl>
                                          <p:spTgt spid="1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9">
                                            <p:txEl>
                                              <p:pRg st="3" end="3"/>
                                            </p:txEl>
                                          </p:spTgt>
                                        </p:tgtEl>
                                        <p:attrNameLst>
                                          <p:attrName>style.visibility</p:attrName>
                                        </p:attrNameLst>
                                      </p:cBhvr>
                                      <p:to>
                                        <p:strVal val="visible"/>
                                      </p:to>
                                    </p:set>
                                    <p:animEffect transition="in" filter="fade">
                                      <p:cBhvr>
                                        <p:cTn id="22" dur="1000"/>
                                        <p:tgtEl>
                                          <p:spTgt spid="1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6" name="Shape 126"/>
          <p:cNvSpPr txBox="1">
            <a:spLocks noGrp="1"/>
          </p:cNvSpPr>
          <p:nvPr>
            <p:ph type="title"/>
          </p:nvPr>
        </p:nvSpPr>
        <p:spPr/>
        <p:txBody>
          <a:bodyPr/>
          <a:lstStyle/>
          <a:p>
            <a:r>
              <a:rPr lang="en"/>
              <a:t>Server Roles</a:t>
            </a:r>
          </a:p>
        </p:txBody>
      </p:sp>
      <p:sp>
        <p:nvSpPr>
          <p:cNvPr id="125" name="Shape 125"/>
          <p:cNvSpPr txBox="1">
            <a:spLocks noGrp="1"/>
          </p:cNvSpPr>
          <p:nvPr>
            <p:ph idx="1"/>
          </p:nvPr>
        </p:nvSpPr>
        <p:spPr/>
        <p:txBody>
          <a:bodyPr/>
          <a:lstStyle/>
          <a:p>
            <a:r>
              <a:rPr lang="en-US" dirty="0"/>
              <a:t>Custom Server Roles – SQL 2012+</a:t>
            </a:r>
          </a:p>
          <a:p>
            <a:r>
              <a:rPr lang="en-US" dirty="0"/>
              <a:t>Server logins are mapped to Server Roles for permissions </a:t>
            </a:r>
          </a:p>
          <a:p>
            <a:r>
              <a:rPr lang="en-US" dirty="0"/>
              <a:t>Roles allow giving permissions based on job function</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animEffect transition="in" filter="fade">
                                      <p:cBhvr>
                                        <p:cTn id="7" dur="1000"/>
                                        <p:tgtEl>
                                          <p:spTgt spid="1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5">
                                            <p:txEl>
                                              <p:pRg st="1" end="1"/>
                                            </p:txEl>
                                          </p:spTgt>
                                        </p:tgtEl>
                                        <p:attrNameLst>
                                          <p:attrName>style.visibility</p:attrName>
                                        </p:attrNameLst>
                                      </p:cBhvr>
                                      <p:to>
                                        <p:strVal val="visible"/>
                                      </p:to>
                                    </p:set>
                                    <p:animEffect transition="in" filter="fade">
                                      <p:cBhvr>
                                        <p:cTn id="12" dur="1000"/>
                                        <p:tgtEl>
                                          <p:spTgt spid="1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5">
                                            <p:txEl>
                                              <p:pRg st="2" end="2"/>
                                            </p:txEl>
                                          </p:spTgt>
                                        </p:tgtEl>
                                        <p:attrNameLst>
                                          <p:attrName>style.visibility</p:attrName>
                                        </p:attrNameLst>
                                      </p:cBhvr>
                                      <p:to>
                                        <p:strVal val="visible"/>
                                      </p:to>
                                    </p:set>
                                    <p:animEffect transition="in" filter="fade">
                                      <p:cBhvr>
                                        <p:cTn id="17" dur="1000"/>
                                        <p:tgtEl>
                                          <p:spTgt spid="1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VA - templat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TotalTime>
  <Words>883</Words>
  <Application>Microsoft Office PowerPoint</Application>
  <PresentationFormat>Widescreen</PresentationFormat>
  <Paragraphs>190</Paragraphs>
  <Slides>27</Slides>
  <Notes>19</Notes>
  <HiddenSlides>1</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27</vt:i4>
      </vt:variant>
    </vt:vector>
  </HeadingPairs>
  <TitlesOfParts>
    <vt:vector size="35" baseType="lpstr">
      <vt:lpstr>Arial</vt:lpstr>
      <vt:lpstr>Calibri</vt:lpstr>
      <vt:lpstr>Calibri Light</vt:lpstr>
      <vt:lpstr>Segoe UI Light</vt:lpstr>
      <vt:lpstr>MVA - template</vt:lpstr>
      <vt:lpstr>1_Office Theme</vt:lpstr>
      <vt:lpstr>2_Office Theme</vt:lpstr>
      <vt:lpstr>3_Office Theme</vt:lpstr>
      <vt:lpstr>SQL Server Security Architecture Basics -  باللغة العربية</vt:lpstr>
      <vt:lpstr>Agenda</vt:lpstr>
      <vt:lpstr>SQL Server Security Overview</vt:lpstr>
      <vt:lpstr>SQL Server Security Overview</vt:lpstr>
      <vt:lpstr>SQL Server Security Overview</vt:lpstr>
      <vt:lpstr>PowerPoint Presentation</vt:lpstr>
      <vt:lpstr>Ports</vt:lpstr>
      <vt:lpstr>Server Logins</vt:lpstr>
      <vt:lpstr>Server Roles</vt:lpstr>
      <vt:lpstr>Demo</vt:lpstr>
      <vt:lpstr>Logon Triggers</vt:lpstr>
      <vt:lpstr>Demo</vt:lpstr>
      <vt:lpstr>Database Schemas</vt:lpstr>
      <vt:lpstr>Database Users</vt:lpstr>
      <vt:lpstr>Database Roles</vt:lpstr>
      <vt:lpstr>Data Control Language (DCL)</vt:lpstr>
      <vt:lpstr>Demo</vt:lpstr>
      <vt:lpstr>SQL Orphanage</vt:lpstr>
      <vt:lpstr>Fixing Orphaned Users</vt:lpstr>
      <vt:lpstr>Demo</vt:lpstr>
      <vt:lpstr>Database Cross Ownership Chaining </vt:lpstr>
      <vt:lpstr>Database Cross Ownership Chaining</vt:lpstr>
      <vt:lpstr>Database Cross Ownership Chaining (Instance Level)</vt:lpstr>
      <vt:lpstr>Database Cross Ownership Chaining (Instance Level)</vt:lpstr>
      <vt:lpstr>Demo</vt:lpstr>
      <vt:lpstr>Contained Database Security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Security Architecture Basics -  باللغة العربية</dc:title>
  <cp:lastModifiedBy>Ayman El-Ghazali</cp:lastModifiedBy>
  <cp:revision>11</cp:revision>
  <dcterms:modified xsi:type="dcterms:W3CDTF">2016-04-01T19:22:30Z</dcterms:modified>
</cp:coreProperties>
</file>